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08" r:id="rId2"/>
    <p:sldId id="475" r:id="rId3"/>
    <p:sldId id="450" r:id="rId4"/>
    <p:sldId id="449" r:id="rId5"/>
    <p:sldId id="474" r:id="rId6"/>
    <p:sldId id="476" r:id="rId7"/>
    <p:sldId id="477" r:id="rId8"/>
    <p:sldId id="487" r:id="rId9"/>
    <p:sldId id="478" r:id="rId10"/>
    <p:sldId id="488" r:id="rId11"/>
    <p:sldId id="479" r:id="rId12"/>
    <p:sldId id="480" r:id="rId13"/>
    <p:sldId id="481" r:id="rId14"/>
    <p:sldId id="482" r:id="rId15"/>
    <p:sldId id="483" r:id="rId16"/>
    <p:sldId id="485" r:id="rId17"/>
    <p:sldId id="484" r:id="rId18"/>
    <p:sldId id="486" r:id="rId19"/>
    <p:sldId id="489" r:id="rId20"/>
    <p:sldId id="491" r:id="rId21"/>
    <p:sldId id="492" r:id="rId22"/>
    <p:sldId id="494" r:id="rId23"/>
    <p:sldId id="493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05" r:id="rId34"/>
    <p:sldId id="506" r:id="rId35"/>
    <p:sldId id="507" r:id="rId36"/>
    <p:sldId id="438" r:id="rId37"/>
  </p:sldIdLst>
  <p:sldSz cx="12192000" cy="6858000"/>
  <p:notesSz cx="6858000" cy="9144000"/>
  <p:custDataLst>
    <p:tags r:id="rId4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682"/>
    <a:srgbClr val="FF8500"/>
    <a:srgbClr val="3C78CE"/>
    <a:srgbClr val="CD1F06"/>
    <a:srgbClr val="CB1003"/>
    <a:srgbClr val="A50021"/>
    <a:srgbClr val="08489B"/>
    <a:srgbClr val="084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1" autoAdjust="0"/>
    <p:restoredTop sz="96338" autoAdjust="0"/>
  </p:normalViewPr>
  <p:slideViewPr>
    <p:cSldViewPr showGuides="1">
      <p:cViewPr varScale="1">
        <p:scale>
          <a:sx n="85" d="100"/>
          <a:sy n="85" d="100"/>
        </p:scale>
        <p:origin x="315" y="69"/>
      </p:cViewPr>
      <p:guideLst>
        <p:guide orient="horz" pos="217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30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905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4DFFCEE-9117-4569-827D-343A93DDD2D6}" type="datetimeFigureOut">
              <a:rPr lang="zh-CN" altLang="en-US"/>
              <a:pPr>
                <a:defRPr/>
              </a:pPr>
              <a:t>2024/5/22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B9CFCD2-35DB-4E6F-9B70-D2EE67D0E5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8T15:29:10.49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0,'788'0,"-773"0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8T15:29:10.90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8T15:29:11.23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8T15:29:11.77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 0,'-3'3,"-1"1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8T15:29:12.12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8T15:29:12.4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144 0,'-3'3,"-4"5,-1 0</inkml:trace>
  <inkml:trace contextRef="#ctx0" brushRef="#br0" timeOffset="1">0 55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8T15:29:12.82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 1,'-3'0,"-4"0,0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8T15:29:13.17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319 1,'-3'0,"-5"0,-3 0,-3 0,1 0</inkml:trace>
  <inkml:trace contextRef="#ctx0" brushRef="#br0" timeOffset="1">33 1,'-3'0,"-5"0,-3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0D532F7-9EE9-4116-8F06-B3E96FF78C30}" type="datetimeFigureOut">
              <a:rPr lang="zh-CN" altLang="en-US"/>
              <a:pPr>
                <a:defRPr/>
              </a:pPr>
              <a:t>2024/5/22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069CC9D-01D8-4B68-87F0-663CB8538C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图片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62"/>
          <p:cNvPicPr>
            <a:picLocks noChangeAspect="1"/>
          </p:cNvPicPr>
          <p:nvPr userDrawn="1"/>
        </p:nvPicPr>
        <p:blipFill>
          <a:blip r:embed="rId3" cstate="print">
            <a:lum bright="6000"/>
          </a:blip>
          <a:srcRect t="86078"/>
          <a:stretch>
            <a:fillRect/>
          </a:stretch>
        </p:blipFill>
        <p:spPr bwMode="auto">
          <a:xfrm>
            <a:off x="0" y="6092825"/>
            <a:ext cx="12190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/>
            </a:gs>
            <a:gs pos="50000">
              <a:srgbClr val="FBFBFB"/>
            </a:gs>
            <a:gs pos="100000">
              <a:srgbClr val="FCFCFC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image" Target="../media/image4.jpeg"/><Relationship Id="rId2" Type="http://schemas.openxmlformats.org/officeDocument/2006/relationships/customXml" Target="../ink/ink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customXml" Target="../ink/ink6.xml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10" Type="http://schemas.openxmlformats.org/officeDocument/2006/relationships/customXml" Target="../ink/ink5.xml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2DABC3A-3112-650C-9C69-34A1B5BBD800}"/>
              </a:ext>
            </a:extLst>
          </p:cNvPr>
          <p:cNvGrpSpPr/>
          <p:nvPr/>
        </p:nvGrpSpPr>
        <p:grpSpPr>
          <a:xfrm>
            <a:off x="-7906" y="1628800"/>
            <a:ext cx="12192000" cy="3384376"/>
            <a:chOff x="-7906" y="1628800"/>
            <a:chExt cx="12192000" cy="338437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166FEDD-45FD-A4E2-2BF6-AB327EA08A0C}"/>
                </a:ext>
              </a:extLst>
            </p:cNvPr>
            <p:cNvSpPr/>
            <p:nvPr/>
          </p:nvSpPr>
          <p:spPr>
            <a:xfrm>
              <a:off x="-7906" y="1628800"/>
              <a:ext cx="12192000" cy="338437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28728B7-E4FF-4186-47DC-5ADE1A5A33B7}"/>
                </a:ext>
              </a:extLst>
            </p:cNvPr>
            <p:cNvSpPr/>
            <p:nvPr/>
          </p:nvSpPr>
          <p:spPr>
            <a:xfrm>
              <a:off x="-7906" y="1628800"/>
              <a:ext cx="4159690" cy="338437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A1A3266-73C5-0454-B9DD-FCF9E4FEB5B2}"/>
              </a:ext>
            </a:extLst>
          </p:cNvPr>
          <p:cNvSpPr txBox="1"/>
          <p:nvPr/>
        </p:nvSpPr>
        <p:spPr>
          <a:xfrm>
            <a:off x="5608442" y="2149406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种植牙的健康教育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4FB9CA-9C02-2CB3-CF33-7BABFBC8F0D1}"/>
              </a:ext>
            </a:extLst>
          </p:cNvPr>
          <p:cNvSpPr txBox="1"/>
          <p:nvPr/>
        </p:nvSpPr>
        <p:spPr>
          <a:xfrm>
            <a:off x="5660197" y="3498964"/>
            <a:ext cx="5009058" cy="1082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哈尔滨医科大学附属第一医院</a:t>
            </a:r>
            <a:endParaRPr lang="en-US" altLang="zh-CN" sz="28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50000"/>
              </a:lnSpc>
            </a:pPr>
            <a:endParaRPr lang="en-US" altLang="zh-CN" sz="28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50000"/>
              </a:lnSpc>
            </a:pPr>
            <a:endParaRPr lang="en-US" altLang="zh-CN" sz="20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口腔门诊手术室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1CE971-D263-4933-D773-EDACF1B4F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7" y="1628800"/>
            <a:ext cx="451250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5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ABBBD0A-D52E-5B44-0631-3E1DC2B9B8F8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937C98-0BDF-76DD-87B3-A32F8E7FDC16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E8CB91-D6A0-26D0-33C9-7256964528B7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9D529AA-EBDC-8E46-ED5C-5BA3FA58FB08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F21892A-EE5B-82AB-5210-85F478B6B7B5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6643EA0-13F8-9866-A032-BABF83A409B2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rgbClr val="FF85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6B08455-5552-61FD-01AA-480CC63F8D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11611" y="3297321"/>
                    <a:ext cx="312655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6EFF8896-29BA-E436-0EB2-19C748B125A3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03CB1-4817-7E3E-1650-0EC6CF1A37A8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D16E692-7371-B785-CA1F-829A6A1E8CE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351" y="3296294"/>
                    <a:ext cx="315557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4C8C1BB-4873-1422-990D-1BA250869C9A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78022EE9-5C8A-0A3A-FF96-5DAF084BBCEB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B79B27A-67DC-247D-7CB4-3AB101C556A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22" y="3308462"/>
                    <a:ext cx="3604138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BD8EC0A4-02EA-14C8-3090-A01FBE784F30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10CFB24-59D2-0292-8BCD-677BA91287F9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EC8DF8B-952A-F223-C1B0-FAFA109D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4948617" y="3269560"/>
                    <a:ext cx="225255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8BFC393-58E4-319F-7633-00704BE07C62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690AB391-F19F-2CB7-B0F0-30A876ACCB05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2784A19-6A57-2C69-A489-78AFD1504870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08" y="3320256"/>
                    <a:ext cx="2751271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F57D72F4-6BC8-8CA5-73F9-11A1DBC299FE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B8C8C1B4-D096-149F-7BD4-DB96CF99037A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26A7B70-2927-DA56-6A0C-6802D583E6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530" y="3324910"/>
                    <a:ext cx="283039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6158845-7407-E0C9-292F-139B7296F44B}"/>
                  </a:ext>
                </a:extLst>
              </p:cNvPr>
              <p:cNvSpPr txBox="1"/>
              <p:nvPr/>
            </p:nvSpPr>
            <p:spPr>
              <a:xfrm>
                <a:off x="1106791" y="4191640"/>
                <a:ext cx="3132723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35A0BA1-A46D-126F-9DBD-53D0CCEB31F3}"/>
              </a:ext>
            </a:extLst>
          </p:cNvPr>
          <p:cNvGrpSpPr/>
          <p:nvPr/>
        </p:nvGrpSpPr>
        <p:grpSpPr>
          <a:xfrm>
            <a:off x="4583832" y="1635322"/>
            <a:ext cx="7487804" cy="5235715"/>
            <a:chOff x="4655840" y="1491031"/>
            <a:chExt cx="7487804" cy="5235715"/>
          </a:xfrm>
        </p:grpSpPr>
        <p:sp>
          <p:nvSpPr>
            <p:cNvPr id="8" name="文本框 52">
              <a:extLst>
                <a:ext uri="{FF2B5EF4-FFF2-40B4-BE49-F238E27FC236}">
                  <a16:creationId xmlns:a16="http://schemas.microsoft.com/office/drawing/2014/main" id="{496D8775-5D30-726F-F320-726B4C563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840" y="1491031"/>
              <a:ext cx="5085482" cy="33196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医患双方沟通达成一致，且全身状态可耐受手术者，即可进入择期手术流程。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请您做好术前准备，</a:t>
              </a:r>
              <a:r>
                <a:rPr lang="zh-CN" altLang="en-US" sz="2800" dirty="0">
                  <a:solidFill>
                    <a:srgbClr val="FF0000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按时赴约</a:t>
              </a:r>
              <a:r>
                <a:rPr lang="zh-CN" altLang="en-US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手术。</a:t>
              </a:r>
            </a:p>
            <a:p>
              <a:pPr>
                <a:lnSpc>
                  <a:spcPct val="150000"/>
                </a:lnSpc>
              </a:pPr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2C5EDCD-D08C-5DC2-9712-E16A8D9039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446" y="3541476"/>
              <a:ext cx="3292198" cy="318527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0CA95A1-3C28-70E6-2466-F35BC186D2DB}"/>
              </a:ext>
            </a:extLst>
          </p:cNvPr>
          <p:cNvSpPr txBox="1"/>
          <p:nvPr/>
        </p:nvSpPr>
        <p:spPr>
          <a:xfrm>
            <a:off x="6714126" y="218549"/>
            <a:ext cx="2227372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制定治疗计划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38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9AB584B-4A3D-AAF9-5F70-CCA9BFF632B9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937C98-0BDF-76DD-87B3-A32F8E7FDC16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E8CB91-D6A0-26D0-33C9-7256964528B7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9D529AA-EBDC-8E46-ED5C-5BA3FA58FB08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F21892A-EE5B-82AB-5210-85F478B6B7B5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6643EA0-13F8-9866-A032-BABF83A409B2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6B08455-5552-61FD-01AA-480CC63F8D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11611" y="3297321"/>
                    <a:ext cx="312655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6EFF8896-29BA-E436-0EB2-19C748B125A3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03CB1-4817-7E3E-1650-0EC6CF1A37A8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rgbClr val="FF85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D16E692-7371-B785-CA1F-829A6A1E8CE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351" y="3296294"/>
                    <a:ext cx="315557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4C8C1BB-4873-1422-990D-1BA250869C9A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78022EE9-5C8A-0A3A-FF96-5DAF084BBCEB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B79B27A-67DC-247D-7CB4-3AB101C556A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22" y="3308462"/>
                    <a:ext cx="3604138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BD8EC0A4-02EA-14C8-3090-A01FBE784F30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10CFB24-59D2-0292-8BCD-677BA91287F9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EC8DF8B-952A-F223-C1B0-FAFA109D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4948617" y="3269560"/>
                    <a:ext cx="225255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8BFC393-58E4-319F-7633-00704BE07C62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690AB391-F19F-2CB7-B0F0-30A876ACCB05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2784A19-6A57-2C69-A489-78AFD1504870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08" y="3320256"/>
                    <a:ext cx="2751271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F57D72F4-6BC8-8CA5-73F9-11A1DBC299FE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B8C8C1B4-D096-149F-7BD4-DB96CF99037A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26A7B70-2927-DA56-6A0C-6802D583E6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530" y="3324910"/>
                    <a:ext cx="283039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6158845-7407-E0C9-292F-139B7296F44B}"/>
                  </a:ext>
                </a:extLst>
              </p:cNvPr>
              <p:cNvSpPr txBox="1"/>
              <p:nvPr/>
            </p:nvSpPr>
            <p:spPr>
              <a:xfrm>
                <a:off x="1106791" y="4191640"/>
                <a:ext cx="3132723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11BFB12-C8F6-CB56-468A-DC11AF429273}"/>
              </a:ext>
            </a:extLst>
          </p:cNvPr>
          <p:cNvGrpSpPr/>
          <p:nvPr/>
        </p:nvGrpSpPr>
        <p:grpSpPr>
          <a:xfrm>
            <a:off x="4732895" y="1158563"/>
            <a:ext cx="6189833" cy="5337951"/>
            <a:chOff x="4893953" y="991342"/>
            <a:chExt cx="6189833" cy="5337951"/>
          </a:xfrm>
        </p:grpSpPr>
        <p:sp>
          <p:nvSpPr>
            <p:cNvPr id="2" name="文本框 52">
              <a:extLst>
                <a:ext uri="{FF2B5EF4-FFF2-40B4-BE49-F238E27FC236}">
                  <a16:creationId xmlns:a16="http://schemas.microsoft.com/office/drawing/2014/main" id="{FE1EF473-80AE-1F3D-E39E-CEF8F6B5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9450" y="1478448"/>
              <a:ext cx="3024336" cy="439197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• 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植入种植体，安放覆盖螺丝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• 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缝合创口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• 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等待</a:t>
              </a:r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3-6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个月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fontAlgn="t"/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• 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使种植体与骨形成良好结合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72C3DF3-4701-8F7A-AB04-D43AB6FCD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9" r="3350" b="-446"/>
            <a:stretch/>
          </p:blipFill>
          <p:spPr>
            <a:xfrm>
              <a:off x="4893953" y="991342"/>
              <a:ext cx="2878492" cy="265485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492D85B-387A-5E22-B200-BD513BFED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" t="2271" r="5124"/>
            <a:stretch/>
          </p:blipFill>
          <p:spPr>
            <a:xfrm>
              <a:off x="4893953" y="3674434"/>
              <a:ext cx="2878492" cy="2654859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63047A9-675D-914B-1222-87901B1D74E3}"/>
              </a:ext>
            </a:extLst>
          </p:cNvPr>
          <p:cNvSpPr txBox="1"/>
          <p:nvPr/>
        </p:nvSpPr>
        <p:spPr>
          <a:xfrm>
            <a:off x="6769321" y="188640"/>
            <a:ext cx="224804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种植一期手术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83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F9C6F03-F225-22CC-9F3E-1F77F32E7145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937C98-0BDF-76DD-87B3-A32F8E7FDC16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E8CB91-D6A0-26D0-33C9-7256964528B7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9D529AA-EBDC-8E46-ED5C-5BA3FA58FB08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F21892A-EE5B-82AB-5210-85F478B6B7B5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6643EA0-13F8-9866-A032-BABF83A409B2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6B08455-5552-61FD-01AA-480CC63F8D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11611" y="3297321"/>
                    <a:ext cx="312655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6EFF8896-29BA-E436-0EB2-19C748B125A3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03CB1-4817-7E3E-1650-0EC6CF1A37A8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D16E692-7371-B785-CA1F-829A6A1E8CE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351" y="3296294"/>
                    <a:ext cx="315557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4C8C1BB-4873-1422-990D-1BA250869C9A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78022EE9-5C8A-0A3A-FF96-5DAF084BBCEB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rgbClr val="FF85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B79B27A-67DC-247D-7CB4-3AB101C556A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22" y="3308462"/>
                    <a:ext cx="3604138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BD8EC0A4-02EA-14C8-3090-A01FBE784F30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10CFB24-59D2-0292-8BCD-677BA91287F9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EC8DF8B-952A-F223-C1B0-FAFA109D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4948617" y="3269560"/>
                    <a:ext cx="225255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8BFC393-58E4-319F-7633-00704BE07C62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690AB391-F19F-2CB7-B0F0-30A876ACCB05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2784A19-6A57-2C69-A489-78AFD1504870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08" y="3320256"/>
                    <a:ext cx="2751271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F57D72F4-6BC8-8CA5-73F9-11A1DBC299FE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B8C8C1B4-D096-149F-7BD4-DB96CF99037A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26A7B70-2927-DA56-6A0C-6802D583E6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530" y="3324910"/>
                    <a:ext cx="283039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6158845-7407-E0C9-292F-139B7296F44B}"/>
                  </a:ext>
                </a:extLst>
              </p:cNvPr>
              <p:cNvSpPr txBox="1"/>
              <p:nvPr/>
            </p:nvSpPr>
            <p:spPr>
              <a:xfrm>
                <a:off x="1106791" y="4191640"/>
                <a:ext cx="3132723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E077EB3-D83A-A7C8-AE40-D68B193880F0}"/>
              </a:ext>
            </a:extLst>
          </p:cNvPr>
          <p:cNvGrpSpPr/>
          <p:nvPr/>
        </p:nvGrpSpPr>
        <p:grpSpPr>
          <a:xfrm>
            <a:off x="4389668" y="1752525"/>
            <a:ext cx="7036036" cy="4077575"/>
            <a:chOff x="4871864" y="1500710"/>
            <a:chExt cx="7036036" cy="407757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5CE7E39-D6C8-966D-0FF3-92B0E786ABBB}"/>
                </a:ext>
              </a:extLst>
            </p:cNvPr>
            <p:cNvGrpSpPr/>
            <p:nvPr/>
          </p:nvGrpSpPr>
          <p:grpSpPr>
            <a:xfrm>
              <a:off x="4871864" y="1500710"/>
              <a:ext cx="6653845" cy="3336641"/>
              <a:chOff x="4871864" y="1500710"/>
              <a:chExt cx="6653845" cy="3336641"/>
            </a:xfrm>
          </p:grpSpPr>
          <p:sp>
            <p:nvSpPr>
              <p:cNvPr id="7" name="文本框 52">
                <a:extLst>
                  <a:ext uri="{FF2B5EF4-FFF2-40B4-BE49-F238E27FC236}">
                    <a16:creationId xmlns:a16="http://schemas.microsoft.com/office/drawing/2014/main" id="{DFEBB3B0-0C6C-4C39-5D50-456B775F00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3551" y="1500710"/>
                <a:ext cx="3082158" cy="22907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3200" dirty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• </a:t>
                </a:r>
                <a:r>
                  <a:rPr lang="zh-CN" altLang="en-US" sz="3200" dirty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换戴愈合基台</a:t>
                </a:r>
                <a:endPara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3200" dirty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• </a:t>
                </a:r>
                <a:r>
                  <a:rPr lang="zh-CN" altLang="en-US" sz="3200" dirty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等待</a:t>
                </a:r>
                <a:r>
                  <a:rPr lang="en-US" altLang="zh-CN" sz="3200" dirty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3-4</a:t>
                </a:r>
                <a:r>
                  <a:rPr lang="zh-CN" altLang="en-US" sz="3200" dirty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周</a:t>
                </a:r>
                <a:endPara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3200" dirty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• </a:t>
                </a:r>
                <a:r>
                  <a:rPr lang="zh-CN" altLang="en-US" sz="3200" dirty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使牙龈成形</a:t>
                </a:r>
                <a:endPara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BF051122-1299-0625-58B9-09CD766164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9" t="5439" r="6060" b="-264"/>
              <a:stretch/>
            </p:blipFill>
            <p:spPr>
              <a:xfrm>
                <a:off x="4871864" y="2016604"/>
                <a:ext cx="3198198" cy="2820747"/>
              </a:xfrm>
              <a:prstGeom prst="rect">
                <a:avLst/>
              </a:prstGeom>
            </p:spPr>
          </p:pic>
        </p:grpSp>
        <p:sp>
          <p:nvSpPr>
            <p:cNvPr id="10" name="文本框 52">
              <a:extLst>
                <a:ext uri="{FF2B5EF4-FFF2-40B4-BE49-F238E27FC236}">
                  <a16:creationId xmlns:a16="http://schemas.microsoft.com/office/drawing/2014/main" id="{F7C63A72-C307-972D-2F1D-1ED2E8C1F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1516" y="3923182"/>
              <a:ext cx="3456384" cy="165510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2"/>
                  </a:solidFill>
                  <a:latin typeface="宋体" panose="02010600030101010101" pitchFamily="2" charset="-122"/>
                </a:rPr>
                <a:t>• </a:t>
              </a:r>
              <a:r>
                <a:rPr lang="zh-CN" altLang="en-US" sz="2400" dirty="0">
                  <a:solidFill>
                    <a:schemeClr val="tx2"/>
                  </a:solidFill>
                  <a:latin typeface="宋体" panose="02010600030101010101" pitchFamily="2" charset="-122"/>
                </a:rPr>
                <a:t>部分患者可能一期手术与二期手术合并为一次。</a:t>
              </a:r>
              <a:endParaRPr lang="en-US" altLang="zh-CN" sz="2400" dirty="0">
                <a:solidFill>
                  <a:schemeClr val="tx2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0C5A2F1-326A-7394-B109-602FCE5BF5CC}"/>
              </a:ext>
            </a:extLst>
          </p:cNvPr>
          <p:cNvSpPr txBox="1"/>
          <p:nvPr/>
        </p:nvSpPr>
        <p:spPr>
          <a:xfrm>
            <a:off x="6544009" y="252227"/>
            <a:ext cx="2567606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种植二期手术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995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39625FB0-4B1A-452E-480A-D2BBF8CF69BB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937C98-0BDF-76DD-87B3-A32F8E7FDC16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E8CB91-D6A0-26D0-33C9-7256964528B7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9D529AA-EBDC-8E46-ED5C-5BA3FA58FB08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85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F21892A-EE5B-82AB-5210-85F478B6B7B5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6643EA0-13F8-9866-A032-BABF83A409B2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6B08455-5552-61FD-01AA-480CC63F8D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11611" y="3297321"/>
                    <a:ext cx="312655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6EFF8896-29BA-E436-0EB2-19C748B125A3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03CB1-4817-7E3E-1650-0EC6CF1A37A8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D16E692-7371-B785-CA1F-829A6A1E8CE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351" y="3296294"/>
                    <a:ext cx="315557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4C8C1BB-4873-1422-990D-1BA250869C9A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78022EE9-5C8A-0A3A-FF96-5DAF084BBCEB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B79B27A-67DC-247D-7CB4-3AB101C556A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22" y="3308462"/>
                    <a:ext cx="3604138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BD8EC0A4-02EA-14C8-3090-A01FBE784F30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10CFB24-59D2-0292-8BCD-677BA91287F9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EC8DF8B-952A-F223-C1B0-FAFA109D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4948617" y="3269560"/>
                    <a:ext cx="225255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8BFC393-58E4-319F-7633-00704BE07C62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690AB391-F19F-2CB7-B0F0-30A876ACCB05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2784A19-6A57-2C69-A489-78AFD1504870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08" y="3320256"/>
                    <a:ext cx="2751271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F57D72F4-6BC8-8CA5-73F9-11A1DBC299FE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B8C8C1B4-D096-149F-7BD4-DB96CF99037A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26A7B70-2927-DA56-6A0C-6802D583E6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530" y="3324910"/>
                    <a:ext cx="283039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6158845-7407-E0C9-292F-139B7296F44B}"/>
                  </a:ext>
                </a:extLst>
              </p:cNvPr>
              <p:cNvSpPr txBox="1"/>
              <p:nvPr/>
            </p:nvSpPr>
            <p:spPr>
              <a:xfrm>
                <a:off x="1106791" y="4191640"/>
                <a:ext cx="3132723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7DEC327-547C-3DF5-C08B-0044B8358935}"/>
              </a:ext>
            </a:extLst>
          </p:cNvPr>
          <p:cNvGrpSpPr/>
          <p:nvPr/>
        </p:nvGrpSpPr>
        <p:grpSpPr>
          <a:xfrm>
            <a:off x="4574959" y="2192423"/>
            <a:ext cx="6767337" cy="3092804"/>
            <a:chOff x="4774185" y="1868967"/>
            <a:chExt cx="6767337" cy="309280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DD94380-0C8D-FB4C-CA71-BE09D325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185" y="2013981"/>
              <a:ext cx="3173600" cy="2825994"/>
            </a:xfrm>
            <a:prstGeom prst="rect">
              <a:avLst/>
            </a:prstGeom>
          </p:spPr>
        </p:pic>
        <p:sp>
          <p:nvSpPr>
            <p:cNvPr id="4" name="文本框 52">
              <a:extLst>
                <a:ext uri="{FF2B5EF4-FFF2-40B4-BE49-F238E27FC236}">
                  <a16:creationId xmlns:a16="http://schemas.microsoft.com/office/drawing/2014/main" id="{9D8AEC71-BABC-EE99-CC66-FC380AC27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3346" y="1868967"/>
              <a:ext cx="3268176" cy="30928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• 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扫描获取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口腔数字化模型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• 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准备制作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永久基台</a:t>
              </a:r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+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修复体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5BF421A-1170-8918-3A27-05946EF1A9E9}"/>
              </a:ext>
            </a:extLst>
          </p:cNvPr>
          <p:cNvSpPr txBox="1"/>
          <p:nvPr/>
        </p:nvSpPr>
        <p:spPr>
          <a:xfrm>
            <a:off x="6191070" y="233399"/>
            <a:ext cx="3132723" cy="46166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扫描口腔数字化模型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99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A60802A-8EFE-6F1F-E857-C668D4DAF508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937C98-0BDF-76DD-87B3-A32F8E7FDC16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E8CB91-D6A0-26D0-33C9-7256964528B7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9D529AA-EBDC-8E46-ED5C-5BA3FA58FB08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F21892A-EE5B-82AB-5210-85F478B6B7B5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6643EA0-13F8-9866-A032-BABF83A409B2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6B08455-5552-61FD-01AA-480CC63F8D71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87" y="3297321"/>
                    <a:ext cx="4599544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6EFF8896-29BA-E436-0EB2-19C748B125A3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03CB1-4817-7E3E-1650-0EC6CF1A37A8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D16E692-7371-B785-CA1F-829A6A1E8CE7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88" y="3296294"/>
                    <a:ext cx="459954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4C8C1BB-4873-1422-990D-1BA250869C9A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78022EE9-5C8A-0A3A-FF96-5DAF084BBCEB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B79B27A-67DC-247D-7CB4-3AB101C556A4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91" y="3308462"/>
                    <a:ext cx="4599545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BD8EC0A4-02EA-14C8-3090-A01FBE784F30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10CFB24-59D2-0292-8BCD-677BA91287F9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EC8DF8B-952A-F223-C1B0-FAFA109D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93" y="3269560"/>
                    <a:ext cx="4599545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8BFC393-58E4-319F-7633-00704BE07C62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690AB391-F19F-2CB7-B0F0-30A876ACCB05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rgbClr val="FF85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2784A19-6A57-2C69-A489-78AFD1504870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94" y="3320256"/>
                    <a:ext cx="4599544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F57D72F4-6BC8-8CA5-73F9-11A1DBC299FE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B8C8C1B4-D096-149F-7BD4-DB96CF99037A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26A7B70-2927-DA56-6A0C-6802D583E6EA}"/>
                      </a:ext>
                    </a:extLst>
                  </p:cNvPr>
                  <p:cNvSpPr txBox="1"/>
                  <p:nvPr/>
                </p:nvSpPr>
                <p:spPr>
                  <a:xfrm>
                    <a:off x="3711630" y="3324910"/>
                    <a:ext cx="291269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6158845-7407-E0C9-292F-139B7296F44B}"/>
                  </a:ext>
                </a:extLst>
              </p:cNvPr>
              <p:cNvSpPr txBox="1"/>
              <p:nvPr/>
            </p:nvSpPr>
            <p:spPr>
              <a:xfrm>
                <a:off x="962775" y="4191640"/>
                <a:ext cx="3276738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1D8CF82-8A1F-70BF-5653-8CFB7253E3D1}"/>
              </a:ext>
            </a:extLst>
          </p:cNvPr>
          <p:cNvGrpSpPr/>
          <p:nvPr/>
        </p:nvGrpSpPr>
        <p:grpSpPr>
          <a:xfrm>
            <a:off x="4727848" y="1119762"/>
            <a:ext cx="6370113" cy="5342335"/>
            <a:chOff x="4809991" y="861656"/>
            <a:chExt cx="6370113" cy="5342335"/>
          </a:xfrm>
        </p:grpSpPr>
        <p:sp>
          <p:nvSpPr>
            <p:cNvPr id="6" name="文本框 52">
              <a:extLst>
                <a:ext uri="{FF2B5EF4-FFF2-40B4-BE49-F238E27FC236}">
                  <a16:creationId xmlns:a16="http://schemas.microsoft.com/office/drawing/2014/main" id="{44D7839A-3B96-6997-D289-D731666AC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5200" y="1675631"/>
              <a:ext cx="3184904" cy="36875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• 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佩戴永久基台</a:t>
              </a:r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+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修复体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• </a:t>
              </a:r>
              <a:r>
                <a:rPr lang="zh-CN" altLang="en-US" sz="3200" dirty="0">
                  <a:solidFill>
                    <a:schemeClr val="tx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种植修复完成</a:t>
              </a:r>
              <a:endParaRPr lang="en-US" altLang="zh-CN" sz="32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CF51EEF-9118-99A0-EB15-5A60ADF19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3" t="762" r="4579" b="158"/>
            <a:stretch/>
          </p:blipFill>
          <p:spPr>
            <a:xfrm>
              <a:off x="4809992" y="861656"/>
              <a:ext cx="2903081" cy="265777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63A2262-C04E-B4E9-7B42-1CCD2F55D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3" r="3089"/>
            <a:stretch/>
          </p:blipFill>
          <p:spPr>
            <a:xfrm>
              <a:off x="4809991" y="3546216"/>
              <a:ext cx="2903081" cy="2657775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62946D3-0E34-B8D6-9785-30B758D6C125}"/>
              </a:ext>
            </a:extLst>
          </p:cNvPr>
          <p:cNvSpPr txBox="1"/>
          <p:nvPr/>
        </p:nvSpPr>
        <p:spPr>
          <a:xfrm>
            <a:off x="6189443" y="180295"/>
            <a:ext cx="327673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佩戴修复体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868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71F2E5D-9509-C029-F61F-6C2C442C7EEB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937C98-0BDF-76DD-87B3-A32F8E7FDC16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E8CB91-D6A0-26D0-33C9-7256964528B7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9D529AA-EBDC-8E46-ED5C-5BA3FA58FB08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F21892A-EE5B-82AB-5210-85F478B6B7B5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6643EA0-13F8-9866-A032-BABF83A409B2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6B08455-5552-61FD-01AA-480CC63F8D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11611" y="3297321"/>
                    <a:ext cx="312655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6EFF8896-29BA-E436-0EB2-19C748B125A3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03CB1-4817-7E3E-1650-0EC6CF1A37A8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D16E692-7371-B785-CA1F-829A6A1E8CE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351" y="3296294"/>
                    <a:ext cx="315557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4C8C1BB-4873-1422-990D-1BA250869C9A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78022EE9-5C8A-0A3A-FF96-5DAF084BBCEB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B79B27A-67DC-247D-7CB4-3AB101C556A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22" y="3308462"/>
                    <a:ext cx="3604138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BD8EC0A4-02EA-14C8-3090-A01FBE784F30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10CFB24-59D2-0292-8BCD-677BA91287F9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EC8DF8B-952A-F223-C1B0-FAFA109D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4948617" y="3269560"/>
                    <a:ext cx="225255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8BFC393-58E4-319F-7633-00704BE07C62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690AB391-F19F-2CB7-B0F0-30A876ACCB05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2784A19-6A57-2C69-A489-78AFD1504870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08" y="3320256"/>
                    <a:ext cx="2751271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F57D72F4-6BC8-8CA5-73F9-11A1DBC299FE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B8C8C1B4-D096-149F-7BD4-DB96CF99037A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rgbClr val="FF85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26A7B70-2927-DA56-6A0C-6802D583E6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530" y="3324910"/>
                    <a:ext cx="283039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6158845-7407-E0C9-292F-139B7296F44B}"/>
                  </a:ext>
                </a:extLst>
              </p:cNvPr>
              <p:cNvSpPr txBox="1"/>
              <p:nvPr/>
            </p:nvSpPr>
            <p:spPr>
              <a:xfrm>
                <a:off x="1106791" y="4191640"/>
                <a:ext cx="3132723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0D2548-3282-72B6-1FCD-0C0437AA90ED}"/>
              </a:ext>
            </a:extLst>
          </p:cNvPr>
          <p:cNvGrpSpPr/>
          <p:nvPr/>
        </p:nvGrpSpPr>
        <p:grpSpPr>
          <a:xfrm>
            <a:off x="4285462" y="982031"/>
            <a:ext cx="7195333" cy="5405482"/>
            <a:chOff x="4445283" y="861656"/>
            <a:chExt cx="7195333" cy="5405482"/>
          </a:xfrm>
        </p:grpSpPr>
        <p:sp>
          <p:nvSpPr>
            <p:cNvPr id="5" name="文本框 52">
              <a:extLst>
                <a:ext uri="{FF2B5EF4-FFF2-40B4-BE49-F238E27FC236}">
                  <a16:creationId xmlns:a16="http://schemas.microsoft.com/office/drawing/2014/main" id="{250EB3F4-001B-4338-CF98-D5DE150B8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283" y="861656"/>
              <a:ext cx="7195333" cy="20302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日常生活中养成每天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早晚刷牙、饭后漱口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的好习惯，保证口腔清洁与卫生，以预防种植体周围炎的发生。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F738F51-7B62-8399-B577-7FECE962F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1" t="23750" r="11084" b="20601"/>
            <a:stretch/>
          </p:blipFill>
          <p:spPr>
            <a:xfrm>
              <a:off x="7779928" y="3068276"/>
              <a:ext cx="3849071" cy="302433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2874C9-AFCB-8E06-74E8-D19EF3AA06D8}"/>
                </a:ext>
              </a:extLst>
            </p:cNvPr>
            <p:cNvSpPr txBox="1"/>
            <p:nvPr/>
          </p:nvSpPr>
          <p:spPr>
            <a:xfrm>
              <a:off x="4473003" y="3019839"/>
              <a:ext cx="3168350" cy="324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建议佩戴修复体后每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半年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复查一次，及时发现潜在问题，确保种植牙稳固和持久。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1E7F707-7F3D-C5A0-C272-229C319984C6}"/>
              </a:ext>
            </a:extLst>
          </p:cNvPr>
          <p:cNvSpPr txBox="1"/>
          <p:nvPr/>
        </p:nvSpPr>
        <p:spPr>
          <a:xfrm>
            <a:off x="6235734" y="166511"/>
            <a:ext cx="3184155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定期复查与长期维护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0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166FEDD-45FD-A4E2-2BF6-AB327EA08A0C}"/>
              </a:ext>
            </a:extLst>
          </p:cNvPr>
          <p:cNvSpPr/>
          <p:nvPr/>
        </p:nvSpPr>
        <p:spPr>
          <a:xfrm>
            <a:off x="0" y="2492896"/>
            <a:ext cx="12192000" cy="18722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1A3266-73C5-0454-B9DD-FCF9E4FEB5B2}"/>
              </a:ext>
            </a:extLst>
          </p:cNvPr>
          <p:cNvSpPr txBox="1"/>
          <p:nvPr/>
        </p:nvSpPr>
        <p:spPr>
          <a:xfrm>
            <a:off x="3206679" y="2967335"/>
            <a:ext cx="577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种植手术注意事项</a:t>
            </a:r>
          </a:p>
        </p:txBody>
      </p:sp>
    </p:spTree>
    <p:extLst>
      <p:ext uri="{BB962C8B-B14F-4D97-AF65-F5344CB8AC3E}">
        <p14:creationId xmlns:p14="http://schemas.microsoft.com/office/powerpoint/2010/main" val="180274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97119E7-B9F4-EE08-3238-75DC92FB07BB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163F259-3964-0F5B-A146-E56D48A9D4C1}"/>
              </a:ext>
            </a:extLst>
          </p:cNvPr>
          <p:cNvGrpSpPr/>
          <p:nvPr/>
        </p:nvGrpSpPr>
        <p:grpSpPr>
          <a:xfrm>
            <a:off x="4849351" y="1196986"/>
            <a:ext cx="5956921" cy="5160370"/>
            <a:chOff x="4713910" y="1007690"/>
            <a:chExt cx="5956921" cy="516037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8B191E8-A537-9BA3-5842-D699133E0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2" r="16546"/>
            <a:stretch/>
          </p:blipFill>
          <p:spPr>
            <a:xfrm>
              <a:off x="4713910" y="3664060"/>
              <a:ext cx="2520280" cy="250400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2B0FFB9-DE9D-5D4D-1946-C118136AE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" t="3928" r="6446"/>
            <a:stretch/>
          </p:blipFill>
          <p:spPr>
            <a:xfrm>
              <a:off x="4713910" y="1007690"/>
              <a:ext cx="2520280" cy="2472573"/>
            </a:xfrm>
            <a:prstGeom prst="rect">
              <a:avLst/>
            </a:prstGeom>
          </p:spPr>
        </p:pic>
        <p:sp>
          <p:nvSpPr>
            <p:cNvPr id="7" name="文本框 52">
              <a:extLst>
                <a:ext uri="{FF2B5EF4-FFF2-40B4-BE49-F238E27FC236}">
                  <a16:creationId xmlns:a16="http://schemas.microsoft.com/office/drawing/2014/main" id="{895AE079-7E74-09B2-BE16-BC425E2D3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2221" y="1704510"/>
              <a:ext cx="3148610" cy="3888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术前要保持良好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口腔卫生。</a:t>
              </a: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术前术后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个月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忌烟、忌酒。</a:t>
              </a:r>
            </a:p>
            <a:p>
              <a:pPr>
                <a:lnSpc>
                  <a:spcPct val="150000"/>
                </a:lnSpc>
              </a:pP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B9F57F-652B-3481-013A-E317E000C1F5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DD4DE76-8EE6-915F-88CF-B97D001B301D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80F0D95-725A-2816-36CA-89BA17BA9848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43DB863-471C-CAF0-14A1-7C338E60868E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2DDEDB1C-36E9-4E06-FAA3-61D01DE69057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F49602D-96CD-AD6B-F42D-8F42B4F38BC0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A1A12BF3-1763-329A-7B95-2A4CE561EDA4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7302007-9C90-DA21-A13B-775C53112012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A8DB40E-70AE-CE5E-61C8-55F1E6ACD65C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E78B9F12-7D31-4ABF-B811-A19F12683A00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FDCC2E9F-2AC9-8DDB-F8DD-2E78FC880AC9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6C32E4D-2B44-0687-4C4F-EEE50366A148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127F995-C844-AAA9-BA30-795B7E9A3957}"/>
              </a:ext>
            </a:extLst>
          </p:cNvPr>
          <p:cNvSpPr txBox="1"/>
          <p:nvPr/>
        </p:nvSpPr>
        <p:spPr>
          <a:xfrm>
            <a:off x="6629068" y="190460"/>
            <a:ext cx="239748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手术前注意事项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42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419C9C5-F5DD-B31E-7B33-FE4149F9D78B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B7D22AD-4D03-9168-1458-A27B499FF5F2}"/>
              </a:ext>
            </a:extLst>
          </p:cNvPr>
          <p:cNvGrpSpPr/>
          <p:nvPr/>
        </p:nvGrpSpPr>
        <p:grpSpPr>
          <a:xfrm>
            <a:off x="4871864" y="1196752"/>
            <a:ext cx="6128261" cy="5318208"/>
            <a:chOff x="5159895" y="838816"/>
            <a:chExt cx="6128261" cy="531820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5BF6984-6D7E-B217-FD0E-17E993284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23763" r="25094"/>
            <a:stretch/>
          </p:blipFill>
          <p:spPr>
            <a:xfrm>
              <a:off x="5159895" y="838816"/>
              <a:ext cx="2303935" cy="233352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B07334B-97E3-1415-96EF-018BC65030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9895" y="3287088"/>
              <a:ext cx="2303935" cy="286993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文本框 52">
              <a:extLst>
                <a:ext uri="{FF2B5EF4-FFF2-40B4-BE49-F238E27FC236}">
                  <a16:creationId xmlns:a16="http://schemas.microsoft.com/office/drawing/2014/main" id="{FB05FA04-030A-670F-4DB1-835D070E8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1494" y="1528341"/>
              <a:ext cx="3536662" cy="41727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局部皮肤感染灶、急慢性炎症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要延缓手术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手术要避开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月经期、哺乳期、妊娠期</a:t>
              </a:r>
            </a:p>
            <a:p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CCC63A8-D6EA-1EAD-E81A-626199ACDCBE}"/>
              </a:ext>
            </a:extLst>
          </p:cNvPr>
          <p:cNvSpPr txBox="1"/>
          <p:nvPr/>
        </p:nvSpPr>
        <p:spPr>
          <a:xfrm>
            <a:off x="6629068" y="190460"/>
            <a:ext cx="239748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手术前注意事项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88B2806-BD8F-03ED-031E-BF5A6CCB65A7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ED07AE-A054-850B-8474-64E324F87A83}"/>
              </a:ext>
            </a:extLst>
          </p:cNvPr>
          <p:cNvGrpSpPr/>
          <p:nvPr/>
        </p:nvGrpSpPr>
        <p:grpSpPr>
          <a:xfrm>
            <a:off x="4511824" y="1484784"/>
            <a:ext cx="6833776" cy="4900010"/>
            <a:chOff x="4437843" y="1268760"/>
            <a:chExt cx="6833776" cy="490001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F036A56-0579-AD69-EC4B-C9718DEB5BD6}"/>
                </a:ext>
              </a:extLst>
            </p:cNvPr>
            <p:cNvGrpSpPr/>
            <p:nvPr/>
          </p:nvGrpSpPr>
          <p:grpSpPr>
            <a:xfrm>
              <a:off x="4437843" y="1268760"/>
              <a:ext cx="6832325" cy="2618046"/>
              <a:chOff x="4196003" y="1828922"/>
              <a:chExt cx="6832325" cy="2618046"/>
            </a:xfrm>
          </p:grpSpPr>
          <p:sp>
            <p:nvSpPr>
              <p:cNvPr id="2" name="文本框 52">
                <a:extLst>
                  <a:ext uri="{FF2B5EF4-FFF2-40B4-BE49-F238E27FC236}">
                    <a16:creationId xmlns:a16="http://schemas.microsoft.com/office/drawing/2014/main" id="{6C4A2A61-5C2A-8287-5A36-60A78A18FE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79292" y="1861308"/>
                <a:ext cx="3949036" cy="25856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noAutofit/>
              </a:bodyPr>
              <a:lstStyle/>
              <a:p>
                <a:r>
                  <a:rPr lang="en-US" altLang="zh-CN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• 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进入手术间前，</a:t>
                </a:r>
                <a:endPara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请将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义齿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、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贴身金属</a:t>
                </a:r>
                <a:r>
                  <a:rPr lang="zh-CN" altLang="en-US" sz="24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（如手表、项链、耳钉、耳环、腰带、有金属的内衣等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全部取下。</a:t>
                </a:r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85F2DD27-8910-19AE-1D37-2F00E739D04B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196003" y="1828922"/>
                <a:ext cx="2592288" cy="2285241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7" name="文本框 52">
              <a:extLst>
                <a:ext uri="{FF2B5EF4-FFF2-40B4-BE49-F238E27FC236}">
                  <a16:creationId xmlns:a16="http://schemas.microsoft.com/office/drawing/2014/main" id="{9C0A4F25-5426-0BE5-E68C-56433E04F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2583" y="4222179"/>
              <a:ext cx="3949036" cy="15015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将您的随身物品及外套，放入物品储存柜锁好。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0CD1219-CFF8-6206-D000-A270F996710D}"/>
                </a:ext>
              </a:extLst>
            </p:cNvPr>
            <p:cNvPicPr/>
            <p:nvPr/>
          </p:nvPicPr>
          <p:blipFill rotWithShape="1">
            <a:blip r:embed="rId3" cstate="print"/>
            <a:srcRect l="30509" t="15505"/>
            <a:stretch/>
          </p:blipFill>
          <p:spPr>
            <a:xfrm>
              <a:off x="4445659" y="3777171"/>
              <a:ext cx="2592288" cy="239159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F9C902A-3371-E703-C5B7-B7061F701B7B}"/>
              </a:ext>
            </a:extLst>
          </p:cNvPr>
          <p:cNvSpPr txBox="1"/>
          <p:nvPr/>
        </p:nvSpPr>
        <p:spPr>
          <a:xfrm>
            <a:off x="6629068" y="190460"/>
            <a:ext cx="239748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手术前注意事项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715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166FEDD-45FD-A4E2-2BF6-AB327EA08A0C}"/>
              </a:ext>
            </a:extLst>
          </p:cNvPr>
          <p:cNvSpPr/>
          <p:nvPr/>
        </p:nvSpPr>
        <p:spPr>
          <a:xfrm>
            <a:off x="0" y="2492896"/>
            <a:ext cx="12192000" cy="18722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1A3266-73C5-0454-B9DD-FCF9E4FEB5B2}"/>
              </a:ext>
            </a:extLst>
          </p:cNvPr>
          <p:cNvSpPr txBox="1"/>
          <p:nvPr/>
        </p:nvSpPr>
        <p:spPr>
          <a:xfrm>
            <a:off x="3926759" y="2967335"/>
            <a:ext cx="4338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什么是种植牙</a:t>
            </a:r>
          </a:p>
        </p:txBody>
      </p:sp>
    </p:spTree>
    <p:extLst>
      <p:ext uri="{BB962C8B-B14F-4D97-AF65-F5344CB8AC3E}">
        <p14:creationId xmlns:p14="http://schemas.microsoft.com/office/powerpoint/2010/main" val="4040712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F684EB1-F2D1-375A-6590-32F4BCDF9A95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C4ABFD7-6A6B-19A5-4FBB-4512A79CDA44}"/>
              </a:ext>
            </a:extLst>
          </p:cNvPr>
          <p:cNvGrpSpPr/>
          <p:nvPr/>
        </p:nvGrpSpPr>
        <p:grpSpPr>
          <a:xfrm>
            <a:off x="4583832" y="1768997"/>
            <a:ext cx="6767860" cy="3422531"/>
            <a:chOff x="4656732" y="1717734"/>
            <a:chExt cx="6767860" cy="3422531"/>
          </a:xfrm>
        </p:grpSpPr>
        <p:sp>
          <p:nvSpPr>
            <p:cNvPr id="2" name="文本框 52">
              <a:extLst>
                <a:ext uri="{FF2B5EF4-FFF2-40B4-BE49-F238E27FC236}">
                  <a16:creationId xmlns:a16="http://schemas.microsoft.com/office/drawing/2014/main" id="{B124ED4F-C7D6-B97C-60D4-7581875C7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2184" y="1969874"/>
              <a:ext cx="3672408" cy="10725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 algn="l"/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进入手术间请穿好鞋套。</a:t>
              </a:r>
            </a:p>
          </p:txBody>
        </p:sp>
        <p:sp>
          <p:nvSpPr>
            <p:cNvPr id="6" name="文本框 52">
              <a:extLst>
                <a:ext uri="{FF2B5EF4-FFF2-40B4-BE49-F238E27FC236}">
                  <a16:creationId xmlns:a16="http://schemas.microsoft.com/office/drawing/2014/main" id="{98B9CC03-C6D7-EC2A-CD57-7D671B871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2184" y="3356992"/>
              <a:ext cx="3672408" cy="16757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跟随护士进入手术间。请注意慢走，预防跌倒。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EED49BF-007B-3D2C-5F38-E2165EC40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2" t="6151" r="10682" b="5880"/>
            <a:stretch/>
          </p:blipFill>
          <p:spPr>
            <a:xfrm>
              <a:off x="4656732" y="1717734"/>
              <a:ext cx="2878536" cy="342253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3772800-EB61-71F2-B6FA-1BFC8BDE0E78}"/>
              </a:ext>
            </a:extLst>
          </p:cNvPr>
          <p:cNvSpPr txBox="1"/>
          <p:nvPr/>
        </p:nvSpPr>
        <p:spPr>
          <a:xfrm>
            <a:off x="6629068" y="190460"/>
            <a:ext cx="239748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手术前注意事项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41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6988C50-0512-00B6-E0D7-6D0EADE2D40D}"/>
              </a:ext>
            </a:extLst>
          </p:cNvPr>
          <p:cNvGrpSpPr/>
          <p:nvPr/>
        </p:nvGrpSpPr>
        <p:grpSpPr>
          <a:xfrm>
            <a:off x="4511824" y="1625118"/>
            <a:ext cx="6912768" cy="4180494"/>
            <a:chOff x="4655840" y="1744303"/>
            <a:chExt cx="6912768" cy="4180494"/>
          </a:xfrm>
        </p:grpSpPr>
        <p:sp>
          <p:nvSpPr>
            <p:cNvPr id="4" name="文本框 52">
              <a:extLst>
                <a:ext uri="{FF2B5EF4-FFF2-40B4-BE49-F238E27FC236}">
                  <a16:creationId xmlns:a16="http://schemas.microsoft.com/office/drawing/2014/main" id="{CAF6F104-F236-15A6-347E-FF1C9DE03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2224" y="2297799"/>
              <a:ext cx="3364730" cy="9258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听从护士指导躺在牙椅上。</a:t>
              </a:r>
            </a:p>
          </p:txBody>
        </p:sp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D17F3039-9D56-54D5-3CEF-D8B50C4BB5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22883" t="5769" r="5490" b="5154"/>
            <a:stretch/>
          </p:blipFill>
          <p:spPr bwMode="auto">
            <a:xfrm>
              <a:off x="4655840" y="1744303"/>
              <a:ext cx="2962273" cy="2032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文本框 52">
              <a:extLst>
                <a:ext uri="{FF2B5EF4-FFF2-40B4-BE49-F238E27FC236}">
                  <a16:creationId xmlns:a16="http://schemas.microsoft.com/office/drawing/2014/main" id="{A0882046-35FC-8D5A-BA1D-780DC9B7DB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2224" y="4130899"/>
              <a:ext cx="3456384" cy="15549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可深呼吸缓解紧张情绪，对自己和医生要充满信心。</a:t>
              </a:r>
            </a:p>
            <a:p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3EA18A4-825A-BAA0-6761-D2AA5E7CB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" t="5093" r="3515" b="6023"/>
            <a:stretch/>
          </p:blipFill>
          <p:spPr>
            <a:xfrm>
              <a:off x="4655840" y="3891929"/>
              <a:ext cx="2958454" cy="203286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E82D437-9180-DF47-66B9-A5ABAF9FD8F9}"/>
              </a:ext>
            </a:extLst>
          </p:cNvPr>
          <p:cNvSpPr txBox="1"/>
          <p:nvPr/>
        </p:nvSpPr>
        <p:spPr>
          <a:xfrm>
            <a:off x="6625769" y="240194"/>
            <a:ext cx="2404086" cy="461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手术中注意事项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034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CCADD7D-6DAF-3CBF-FD69-C9A5D7E4F15F}"/>
              </a:ext>
            </a:extLst>
          </p:cNvPr>
          <p:cNvGrpSpPr/>
          <p:nvPr/>
        </p:nvGrpSpPr>
        <p:grpSpPr>
          <a:xfrm>
            <a:off x="4267669" y="1197710"/>
            <a:ext cx="7120286" cy="5158921"/>
            <a:chOff x="4367808" y="927625"/>
            <a:chExt cx="7120286" cy="5158921"/>
          </a:xfrm>
        </p:grpSpPr>
        <p:sp>
          <p:nvSpPr>
            <p:cNvPr id="2" name="文本框 52">
              <a:extLst>
                <a:ext uri="{FF2B5EF4-FFF2-40B4-BE49-F238E27FC236}">
                  <a16:creationId xmlns:a16="http://schemas.microsoft.com/office/drawing/2014/main" id="{3504D9BD-5AFD-121F-23CC-B4B15C5498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7808" y="927625"/>
              <a:ext cx="6465645" cy="38979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医生会为您调整手术体位、术区消毒，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请您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双手合握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或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放在身体两侧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消毒后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不可接触头面部、颈部！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若有任何疼痛、瘙痒等不舒服，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告知我们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处理，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请勿自行搔抓、触摸。</a:t>
              </a:r>
            </a:p>
            <a:p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5F9D3FB-8827-54A5-A608-F6358CE3EA91}"/>
                </a:ext>
              </a:extLst>
            </p:cNvPr>
            <p:cNvGrpSpPr/>
            <p:nvPr/>
          </p:nvGrpSpPr>
          <p:grpSpPr>
            <a:xfrm>
              <a:off x="8040216" y="4008167"/>
              <a:ext cx="3447878" cy="2078379"/>
              <a:chOff x="4540364" y="2274698"/>
              <a:chExt cx="5173110" cy="3200912"/>
            </a:xfrm>
          </p:grpSpPr>
          <p:pic>
            <p:nvPicPr>
              <p:cNvPr id="9" name="图片 8" descr="63307fb2846850db9653373a4d87958">
                <a:extLst>
                  <a:ext uri="{FF2B5EF4-FFF2-40B4-BE49-F238E27FC236}">
                    <a16:creationId xmlns:a16="http://schemas.microsoft.com/office/drawing/2014/main" id="{E241ABBE-D3AC-760C-8168-21F68DD9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40364" y="2274698"/>
                <a:ext cx="5173110" cy="3200912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chemeClr val="tx1"/>
                </a:solidFill>
              </a:ln>
            </p:spPr>
          </p:pic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2E99374-D897-79C0-51BF-C9C27AC46115}"/>
                  </a:ext>
                </a:extLst>
              </p:cNvPr>
              <p:cNvCxnSpPr/>
              <p:nvPr/>
            </p:nvCxnSpPr>
            <p:spPr>
              <a:xfrm>
                <a:off x="6470619" y="2396067"/>
                <a:ext cx="2857943" cy="295817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5D78B52-0F00-6C5D-D837-4D6FC37DEE2F}"/>
                  </a:ext>
                </a:extLst>
              </p:cNvPr>
              <p:cNvCxnSpPr/>
              <p:nvPr/>
            </p:nvCxnSpPr>
            <p:spPr>
              <a:xfrm flipH="1">
                <a:off x="6727752" y="2410550"/>
                <a:ext cx="2520280" cy="263935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31B08B6-3F1B-8869-61C2-FC296E973391}"/>
              </a:ext>
            </a:extLst>
          </p:cNvPr>
          <p:cNvSpPr txBox="1"/>
          <p:nvPr/>
        </p:nvSpPr>
        <p:spPr>
          <a:xfrm>
            <a:off x="6625769" y="240194"/>
            <a:ext cx="2404086" cy="461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手术中注意事项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1536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248D9E5-F478-9B0E-2520-E84CF1C7CDDF}"/>
              </a:ext>
            </a:extLst>
          </p:cNvPr>
          <p:cNvGrpSpPr/>
          <p:nvPr/>
        </p:nvGrpSpPr>
        <p:grpSpPr>
          <a:xfrm>
            <a:off x="4511824" y="1268760"/>
            <a:ext cx="6840760" cy="5200257"/>
            <a:chOff x="4439816" y="624240"/>
            <a:chExt cx="6840760" cy="5200257"/>
          </a:xfrm>
        </p:grpSpPr>
        <p:pic>
          <p:nvPicPr>
            <p:cNvPr id="16" name="图片 15" descr="b6e19b506e2941328894a49f45640547">
              <a:extLst>
                <a:ext uri="{FF2B5EF4-FFF2-40B4-BE49-F238E27FC236}">
                  <a16:creationId xmlns:a16="http://schemas.microsoft.com/office/drawing/2014/main" id="{9609AA05-1594-41BA-3D2E-89D70CBF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1562" r="20334"/>
            <a:stretch/>
          </p:blipFill>
          <p:spPr>
            <a:xfrm>
              <a:off x="9048328" y="3978936"/>
              <a:ext cx="2232248" cy="1845561"/>
            </a:xfrm>
            <a:prstGeom prst="rect">
              <a:avLst/>
            </a:prstGeom>
          </p:spPr>
        </p:pic>
        <p:sp>
          <p:nvSpPr>
            <p:cNvPr id="17" name="文本框 52">
              <a:extLst>
                <a:ext uri="{FF2B5EF4-FFF2-40B4-BE49-F238E27FC236}">
                  <a16:creationId xmlns:a16="http://schemas.microsoft.com/office/drawing/2014/main" id="{09836B79-8162-495E-1E5D-78B377E09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9816" y="624240"/>
              <a:ext cx="6465645" cy="38979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手术过程中请您全程用鼻子呼吸，口里的血水和生理盐水有医生用吸引器帮助吸干净。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术中请听从医生指导，配合大张口，如需咬合请慢慢轻咬，不要突然摇动头部、闭口、咬牙说话和吞咽。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27C471E-E2A7-312A-5A02-B94A13E5D4E8}"/>
              </a:ext>
            </a:extLst>
          </p:cNvPr>
          <p:cNvSpPr txBox="1"/>
          <p:nvPr/>
        </p:nvSpPr>
        <p:spPr>
          <a:xfrm>
            <a:off x="6625769" y="240194"/>
            <a:ext cx="2404086" cy="461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手术中注意事项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38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2E0E39-CB5C-6165-6890-83765848D555}"/>
              </a:ext>
            </a:extLst>
          </p:cNvPr>
          <p:cNvGrpSpPr/>
          <p:nvPr/>
        </p:nvGrpSpPr>
        <p:grpSpPr>
          <a:xfrm>
            <a:off x="4655840" y="1532387"/>
            <a:ext cx="6546016" cy="4489568"/>
            <a:chOff x="4662552" y="1395803"/>
            <a:chExt cx="6546016" cy="448956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5C22EBA-1861-9FC6-3D0A-9565137C15B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2552" y="3777171"/>
              <a:ext cx="2154555" cy="21082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52">
              <a:extLst>
                <a:ext uri="{FF2B5EF4-FFF2-40B4-BE49-F238E27FC236}">
                  <a16:creationId xmlns:a16="http://schemas.microsoft.com/office/drawing/2014/main" id="{4FE906AB-F902-6D6F-D8F0-7F8C71978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4112" y="1395803"/>
              <a:ext cx="4104456" cy="44094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手术结束后，医生护士会帮您整理好身边手术用物，告知可以离开手术间，请跟随护士慢慢走出手术室。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如您有头晕等不适症状，不要急于起身，请告知医生、护士，待症状好转方可离开手术室。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" name="图片 4" descr="2407.png_300">
              <a:extLst>
                <a:ext uri="{FF2B5EF4-FFF2-40B4-BE49-F238E27FC236}">
                  <a16:creationId xmlns:a16="http://schemas.microsoft.com/office/drawing/2014/main" id="{D9B9FBFB-62B0-0185-F57C-797393208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0" y="1473961"/>
              <a:ext cx="2149857" cy="210820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FCE49D4-699E-E040-87EA-9059372C1C77}"/>
              </a:ext>
            </a:extLst>
          </p:cNvPr>
          <p:cNvSpPr txBox="1"/>
          <p:nvPr/>
        </p:nvSpPr>
        <p:spPr>
          <a:xfrm>
            <a:off x="6625769" y="240194"/>
            <a:ext cx="2404086" cy="461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手术中注意事项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612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BB77723-8B4C-33CE-43EA-84B2AA75FB41}"/>
              </a:ext>
            </a:extLst>
          </p:cNvPr>
          <p:cNvGrpSpPr/>
          <p:nvPr/>
        </p:nvGrpSpPr>
        <p:grpSpPr>
          <a:xfrm>
            <a:off x="4587451" y="1813118"/>
            <a:ext cx="6480721" cy="3694480"/>
            <a:chOff x="4655839" y="1412879"/>
            <a:chExt cx="6480721" cy="369448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2A23A4-667E-6DB7-715B-6B65228FC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5840" y="1412879"/>
              <a:ext cx="2697775" cy="177047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96183DD-D33C-FF4F-3894-3B1445990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5839" y="3284984"/>
              <a:ext cx="2697775" cy="1822375"/>
            </a:xfrm>
            <a:prstGeom prst="rect">
              <a:avLst/>
            </a:prstGeom>
          </p:spPr>
        </p:pic>
        <p:sp>
          <p:nvSpPr>
            <p:cNvPr id="9" name="文本框 52">
              <a:extLst>
                <a:ext uri="{FF2B5EF4-FFF2-40B4-BE49-F238E27FC236}">
                  <a16:creationId xmlns:a16="http://schemas.microsoft.com/office/drawing/2014/main" id="{BCE386BB-32DD-0595-8214-8195EA57C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1787" y="1988840"/>
              <a:ext cx="3524773" cy="28088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术后咬紧棉球</a:t>
              </a:r>
              <a:r>
                <a:rPr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30分钟</a:t>
              </a:r>
              <a:r>
                <a:rPr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止血</a:t>
              </a:r>
            </a:p>
            <a:p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术后</a:t>
              </a:r>
              <a:r>
                <a:rPr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48小时内</a:t>
              </a:r>
              <a:r>
                <a:rPr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冷敷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83E9280-0FE1-12C5-D103-D7928E99D1A4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12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402899-6AD4-3119-E63F-EB5B8C750D77}"/>
              </a:ext>
            </a:extLst>
          </p:cNvPr>
          <p:cNvGrpSpPr/>
          <p:nvPr/>
        </p:nvGrpSpPr>
        <p:grpSpPr>
          <a:xfrm>
            <a:off x="4799856" y="1661723"/>
            <a:ext cx="6480721" cy="4230896"/>
            <a:chOff x="5159895" y="1268760"/>
            <a:chExt cx="6480721" cy="423089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CCC9924-EA3B-A0EB-E6F3-77161E20A3C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895" y="3390392"/>
              <a:ext cx="2128197" cy="210926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5A672D4-561B-4951-3F1C-7F0A3E722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10878" t="-1" r="7314" b="-1025"/>
            <a:stretch/>
          </p:blipFill>
          <p:spPr>
            <a:xfrm>
              <a:off x="5159896" y="1268760"/>
              <a:ext cx="2128196" cy="2024137"/>
            </a:xfrm>
            <a:prstGeom prst="rect">
              <a:avLst/>
            </a:prstGeom>
          </p:spPr>
        </p:pic>
        <p:sp>
          <p:nvSpPr>
            <p:cNvPr id="5" name="文本框 52">
              <a:extLst>
                <a:ext uri="{FF2B5EF4-FFF2-40B4-BE49-F238E27FC236}">
                  <a16:creationId xmlns:a16="http://schemas.microsoft.com/office/drawing/2014/main" id="{D18DCE5B-929E-A9AF-3549-C05AFECD0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4152" y="2060848"/>
              <a:ext cx="4176464" cy="30700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 algn="l"/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术后</a:t>
              </a:r>
              <a:r>
                <a:rPr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2小时后</a:t>
              </a:r>
              <a:r>
                <a:rPr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再食用温凉食物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 err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避免过热过硬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的食物，术后一周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进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流食，两周内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进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软食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1CACB10-47FF-F8D8-6B12-1FB40AFB630C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1322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98DAAB3-417F-B89A-700C-B4521512AEB8}"/>
              </a:ext>
            </a:extLst>
          </p:cNvPr>
          <p:cNvGrpSpPr/>
          <p:nvPr/>
        </p:nvGrpSpPr>
        <p:grpSpPr>
          <a:xfrm>
            <a:off x="5043609" y="1488522"/>
            <a:ext cx="5568406" cy="4577298"/>
            <a:chOff x="5231904" y="1127878"/>
            <a:chExt cx="5568406" cy="4577298"/>
          </a:xfrm>
        </p:grpSpPr>
        <p:sp>
          <p:nvSpPr>
            <p:cNvPr id="6" name="文本框 52">
              <a:extLst>
                <a:ext uri="{FF2B5EF4-FFF2-40B4-BE49-F238E27FC236}">
                  <a16:creationId xmlns:a16="http://schemas.microsoft.com/office/drawing/2014/main" id="{E92206BF-CD3D-63F9-CF30-FE1EDBEB3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2184" y="2645785"/>
              <a:ext cx="3048126" cy="15339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术后24小时</a:t>
              </a:r>
              <a:endParaRPr 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不能刷牙、漱口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861E2FE-F7D5-A36A-196B-320C58EFD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904" y="1127878"/>
              <a:ext cx="2104018" cy="222150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76FB70A-A5A0-E415-798E-5724B805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1904" y="3492870"/>
              <a:ext cx="2104018" cy="2212306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F9FC90F-CE4D-3202-375C-A6AA175D7140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033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03627B3-E0B5-D515-5F40-8643F3701EF5}"/>
              </a:ext>
            </a:extLst>
          </p:cNvPr>
          <p:cNvGrpSpPr/>
          <p:nvPr/>
        </p:nvGrpSpPr>
        <p:grpSpPr>
          <a:xfrm>
            <a:off x="4871864" y="1632429"/>
            <a:ext cx="6111376" cy="3914745"/>
            <a:chOff x="5015320" y="2061848"/>
            <a:chExt cx="6111376" cy="391474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564DB94-B4CB-1D8D-5757-FFDBD15B23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0" b="25246"/>
            <a:stretch/>
          </p:blipFill>
          <p:spPr>
            <a:xfrm>
              <a:off x="5015320" y="4062695"/>
              <a:ext cx="1945010" cy="191389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9A6B22D-B043-AAD1-2042-9329B2B21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472" y="4062695"/>
              <a:ext cx="1945010" cy="191389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43470DC-F3B4-7095-AA77-3168B04AD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89"/>
            <a:stretch/>
          </p:blipFill>
          <p:spPr>
            <a:xfrm>
              <a:off x="9192344" y="4065136"/>
              <a:ext cx="1934352" cy="1883579"/>
            </a:xfrm>
            <a:prstGeom prst="rect">
              <a:avLst/>
            </a:prstGeom>
          </p:spPr>
        </p:pic>
        <p:sp>
          <p:nvSpPr>
            <p:cNvPr id="14" name="文本框 52">
              <a:extLst>
                <a:ext uri="{FF2B5EF4-FFF2-40B4-BE49-F238E27FC236}">
                  <a16:creationId xmlns:a16="http://schemas.microsoft.com/office/drawing/2014/main" id="{EFC38D38-DC34-C8FC-6B7B-FEB94E311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7825" y="2061848"/>
              <a:ext cx="4391928" cy="16133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术后一周内请避免过度运动、疲劳、桑拿以及泡澡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57F7E73-6D92-32EB-5F49-78CD37E4714F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486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F42FFD9-E3EB-3DD7-B7DC-250A05F5BCAD}"/>
              </a:ext>
            </a:extLst>
          </p:cNvPr>
          <p:cNvGrpSpPr/>
          <p:nvPr/>
        </p:nvGrpSpPr>
        <p:grpSpPr>
          <a:xfrm>
            <a:off x="5375920" y="1664438"/>
            <a:ext cx="5298262" cy="4086542"/>
            <a:chOff x="5178681" y="2098473"/>
            <a:chExt cx="5298262" cy="4086542"/>
          </a:xfrm>
        </p:grpSpPr>
        <p:sp>
          <p:nvSpPr>
            <p:cNvPr id="2" name="文本框 52">
              <a:extLst>
                <a:ext uri="{FF2B5EF4-FFF2-40B4-BE49-F238E27FC236}">
                  <a16:creationId xmlns:a16="http://schemas.microsoft.com/office/drawing/2014/main" id="{C53831EA-902E-E50E-AF5D-D5D33F709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681" y="2098473"/>
              <a:ext cx="5298262" cy="21074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 algn="l"/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术后可能出现少量出血、疼痛、浮肿。若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4-5天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症状不减轻，建议立即和您的主治医生联系。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72BF4C-D2EB-EF5B-385A-3BFA16624CCD}"/>
                </a:ext>
              </a:extLst>
            </p:cNvPr>
            <p:cNvPicPr/>
            <p:nvPr/>
          </p:nvPicPr>
          <p:blipFill rotWithShape="1">
            <a:blip r:embed="rId2" cstate="print"/>
            <a:srcRect l="6855" t="7086" r="7188" b="7324"/>
            <a:stretch/>
          </p:blipFill>
          <p:spPr>
            <a:xfrm>
              <a:off x="7680176" y="3965620"/>
              <a:ext cx="2451167" cy="221461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00ACAC2-D1B5-F15F-388E-710804EC14D8}"/>
                </a:ext>
              </a:extLst>
            </p:cNvPr>
            <p:cNvGrpSpPr/>
            <p:nvPr/>
          </p:nvGrpSpPr>
          <p:grpSpPr>
            <a:xfrm>
              <a:off x="5345062" y="3970397"/>
              <a:ext cx="2184904" cy="2214618"/>
              <a:chOff x="5281888" y="4465941"/>
              <a:chExt cx="2257425" cy="250841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28ECF40-36C0-20BB-C501-BE44272C0E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74" b="6582"/>
              <a:stretch/>
            </p:blipFill>
            <p:spPr>
              <a:xfrm>
                <a:off x="5281888" y="4465941"/>
                <a:ext cx="2257425" cy="2508411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B8AC642-9DF9-8A4F-386D-7434DDD419B7}"/>
                  </a:ext>
                </a:extLst>
              </p:cNvPr>
              <p:cNvSpPr/>
              <p:nvPr/>
            </p:nvSpPr>
            <p:spPr>
              <a:xfrm>
                <a:off x="5281888" y="5685111"/>
                <a:ext cx="549926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BA3A8C7F-0639-AAD5-5818-1ECC85CC4638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30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99FE336A-B014-273B-E82F-D4C0D8500894}"/>
                  </a:ext>
                </a:extLst>
              </p14:cNvPr>
              <p14:cNvContentPartPr/>
              <p14:nvPr/>
            </p14:nvContentPartPr>
            <p14:xfrm>
              <a:off x="6799781" y="2974771"/>
              <a:ext cx="289800" cy="3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99FE336A-B014-273B-E82F-D4C0D85008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6141" y="2866771"/>
                <a:ext cx="397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588AB4A0-8407-F820-F8F5-ABDF0EA4C466}"/>
                  </a:ext>
                </a:extLst>
              </p14:cNvPr>
              <p14:cNvContentPartPr/>
              <p14:nvPr/>
            </p14:nvContentPartPr>
            <p14:xfrm>
              <a:off x="7096421" y="2974771"/>
              <a:ext cx="360" cy="36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588AB4A0-8407-F820-F8F5-ABDF0EA4C4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2421" y="286677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A95F98CB-C58B-B22E-EEFB-E55A9D70D5F0}"/>
                  </a:ext>
                </a:extLst>
              </p14:cNvPr>
              <p14:cNvContentPartPr/>
              <p14:nvPr/>
            </p14:nvContentPartPr>
            <p14:xfrm>
              <a:off x="7096421" y="2974771"/>
              <a:ext cx="360" cy="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A95F98CB-C58B-B22E-EEFB-E55A9D70D5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2421" y="286677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8AD76F3D-A478-CEE6-AB95-7FE7BCA7DA83}"/>
                  </a:ext>
                </a:extLst>
              </p14:cNvPr>
              <p14:cNvContentPartPr/>
              <p14:nvPr/>
            </p14:nvContentPartPr>
            <p14:xfrm>
              <a:off x="7112981" y="2968291"/>
              <a:ext cx="2880" cy="288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8AD76F3D-A478-CEE6-AB95-7FE7BCA7DA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8981" y="2860291"/>
                <a:ext cx="1105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FB6D0EF2-111C-5058-F86B-034877E8A003}"/>
                  </a:ext>
                </a:extLst>
              </p14:cNvPr>
              <p14:cNvContentPartPr/>
              <p14:nvPr/>
            </p14:nvContentPartPr>
            <p14:xfrm>
              <a:off x="7109021" y="2974771"/>
              <a:ext cx="360" cy="3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FB6D0EF2-111C-5058-F86B-034877E8A0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55381" y="286677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3B42D097-332F-35E4-11D9-FE701C6F1996}"/>
                  </a:ext>
                </a:extLst>
              </p14:cNvPr>
              <p14:cNvContentPartPr/>
              <p14:nvPr/>
            </p14:nvContentPartPr>
            <p14:xfrm>
              <a:off x="7057541" y="2974771"/>
              <a:ext cx="51840" cy="1980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3B42D097-332F-35E4-11D9-FE701C6F19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3541" y="2866771"/>
                <a:ext cx="1594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65AB80E-08F5-BF70-6F37-71B84951CAA2}"/>
                  </a:ext>
                </a:extLst>
              </p14:cNvPr>
              <p14:cNvContentPartPr/>
              <p14:nvPr/>
            </p14:nvContentPartPr>
            <p14:xfrm>
              <a:off x="7051061" y="2994211"/>
              <a:ext cx="6840" cy="3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65AB80E-08F5-BF70-6F37-71B84951CA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97421" y="2886571"/>
                <a:ext cx="114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C8FC11FA-B5A4-5E95-E98A-5731D19A1082}"/>
                  </a:ext>
                </a:extLst>
              </p14:cNvPr>
              <p14:cNvContentPartPr/>
              <p14:nvPr/>
            </p14:nvContentPartPr>
            <p14:xfrm>
              <a:off x="6930101" y="2994211"/>
              <a:ext cx="115200" cy="36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C8FC11FA-B5A4-5E95-E98A-5731D19A108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76101" y="2886571"/>
                <a:ext cx="22284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EC72DE29-978C-607A-7CC1-E63882867E28}"/>
              </a:ext>
            </a:extLst>
          </p:cNvPr>
          <p:cNvGrpSpPr/>
          <p:nvPr/>
        </p:nvGrpSpPr>
        <p:grpSpPr>
          <a:xfrm>
            <a:off x="868542" y="405117"/>
            <a:ext cx="10153128" cy="660233"/>
            <a:chOff x="3412418" y="5604972"/>
            <a:chExt cx="8919757" cy="1786613"/>
          </a:xfrm>
          <a:noFill/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6AC9FD8B-92B2-B2DF-D548-585C710D93CB}"/>
                </a:ext>
              </a:extLst>
            </p:cNvPr>
            <p:cNvSpPr/>
            <p:nvPr/>
          </p:nvSpPr>
          <p:spPr>
            <a:xfrm>
              <a:off x="3412418" y="5604972"/>
              <a:ext cx="6860045" cy="9078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5E535FA-DAF3-A488-990B-FDB5889FFFE2}"/>
                </a:ext>
              </a:extLst>
            </p:cNvPr>
            <p:cNvSpPr txBox="1"/>
            <p:nvPr/>
          </p:nvSpPr>
          <p:spPr>
            <a:xfrm>
              <a:off x="3450118" y="5642591"/>
              <a:ext cx="8882057" cy="1748994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种植牙是一种人造牙齿，用于替代缺失的天然牙。</a:t>
              </a:r>
              <a:endParaRPr lang="zh-CN" altLang="en-US" sz="36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73DEAFA-9BF0-0162-156A-5620C1B04E73}"/>
              </a:ext>
            </a:extLst>
          </p:cNvPr>
          <p:cNvGrpSpPr/>
          <p:nvPr/>
        </p:nvGrpSpPr>
        <p:grpSpPr>
          <a:xfrm>
            <a:off x="551384" y="1340768"/>
            <a:ext cx="10787443" cy="5341952"/>
            <a:chOff x="1135971" y="1946796"/>
            <a:chExt cx="9762024" cy="4682495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DF786B1-23E3-DDA0-E2FB-ABC5EAA43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41" r="27040"/>
            <a:stretch/>
          </p:blipFill>
          <p:spPr>
            <a:xfrm>
              <a:off x="5312175" y="1946796"/>
              <a:ext cx="1898016" cy="4244366"/>
            </a:xfrm>
            <a:prstGeom prst="rect">
              <a:avLst/>
            </a:prstGeom>
          </p:spPr>
        </p:pic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3CD7B10A-56D6-9264-D1C2-56E403F171E2}"/>
                </a:ext>
              </a:extLst>
            </p:cNvPr>
            <p:cNvCxnSpPr>
              <a:cxnSpLocks/>
            </p:cNvCxnSpPr>
            <p:nvPr/>
          </p:nvCxnSpPr>
          <p:spPr>
            <a:xfrm>
              <a:off x="4956155" y="4725144"/>
              <a:ext cx="10608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E0A0D4F3-AB78-358E-857C-AD2401854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3037" y="3789040"/>
              <a:ext cx="141692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9C1E320D-1392-13C1-50C0-994A4BDBB4CE}"/>
                </a:ext>
              </a:extLst>
            </p:cNvPr>
            <p:cNvCxnSpPr>
              <a:cxnSpLocks/>
            </p:cNvCxnSpPr>
            <p:nvPr/>
          </p:nvCxnSpPr>
          <p:spPr>
            <a:xfrm>
              <a:off x="4925870" y="2487760"/>
              <a:ext cx="9001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4FF03E1-2B11-D853-F2E3-CC27EECFA397}"/>
                </a:ext>
              </a:extLst>
            </p:cNvPr>
            <p:cNvGrpSpPr/>
            <p:nvPr/>
          </p:nvGrpSpPr>
          <p:grpSpPr>
            <a:xfrm>
              <a:off x="1135971" y="2177458"/>
              <a:ext cx="9762024" cy="4451833"/>
              <a:chOff x="1269337" y="2112491"/>
              <a:chExt cx="9762024" cy="4451833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6DE3623F-C335-47BF-83FD-B0DC46ECA8D5}"/>
                  </a:ext>
                </a:extLst>
              </p:cNvPr>
              <p:cNvGrpSpPr/>
              <p:nvPr/>
            </p:nvGrpSpPr>
            <p:grpSpPr>
              <a:xfrm>
                <a:off x="1269337" y="2112491"/>
                <a:ext cx="9762024" cy="4073121"/>
                <a:chOff x="749900" y="2051854"/>
                <a:chExt cx="11231495" cy="4044691"/>
              </a:xfrm>
            </p:grpSpPr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8F578AFA-FF7E-A275-CD16-10A320A3B856}"/>
                    </a:ext>
                  </a:extLst>
                </p:cNvPr>
                <p:cNvSpPr txBox="1"/>
                <p:nvPr/>
              </p:nvSpPr>
              <p:spPr>
                <a:xfrm>
                  <a:off x="1376585" y="2051854"/>
                  <a:ext cx="3528900" cy="12055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修复体</a:t>
                  </a:r>
                  <a:r>
                    <a:rPr lang="zh-CN" altLang="en-US" sz="2800" dirty="0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类似真牙牙冠，恢复牙齿的美观和咀嚼功能。</a:t>
                  </a: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2CFB6DBB-3553-7F97-09F0-4291877E251B}"/>
                    </a:ext>
                  </a:extLst>
                </p:cNvPr>
                <p:cNvSpPr txBox="1"/>
                <p:nvPr/>
              </p:nvSpPr>
              <p:spPr>
                <a:xfrm>
                  <a:off x="749900" y="3765825"/>
                  <a:ext cx="4326908" cy="23307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种植体</a:t>
                  </a:r>
                  <a:r>
                    <a:rPr lang="zh-CN" altLang="en-US" sz="2800" dirty="0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起到类似真牙牙根的作用。通常由纯钛制成，生物相容性极好，可以与颌骨形成稳定的骨结合，从而承受相当大的咬合力量。</a:t>
                  </a:r>
                  <a:endParaRPr lang="en-US" altLang="zh-CN" sz="2800" dirty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FD552443-F7E7-D488-3C02-3C53D3DB5A0B}"/>
                    </a:ext>
                  </a:extLst>
                </p:cNvPr>
                <p:cNvSpPr txBox="1"/>
                <p:nvPr/>
              </p:nvSpPr>
              <p:spPr>
                <a:xfrm>
                  <a:off x="8674903" y="2425575"/>
                  <a:ext cx="3306492" cy="1580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基台</a:t>
                  </a:r>
                  <a:r>
                    <a:rPr lang="zh-CN" altLang="en-US" sz="2800" dirty="0">
                      <a:solidFill>
                        <a:schemeClr val="accent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是承上启下的连接装置，将种植体与修复体连接在一起。</a:t>
                  </a:r>
                  <a:endParaRPr lang="en-US" altLang="zh-CN" sz="2800" dirty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798916C-FBCE-E73B-3765-BEE5855BCF36}"/>
                  </a:ext>
                </a:extLst>
              </p:cNvPr>
              <p:cNvSpPr txBox="1"/>
              <p:nvPr/>
            </p:nvSpPr>
            <p:spPr>
              <a:xfrm>
                <a:off x="8157472" y="4217221"/>
                <a:ext cx="2873888" cy="23471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上下颌骨</a:t>
                </a:r>
                <a:r>
                  <a:rPr lang="zh-CN" altLang="en-US" sz="2800" dirty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是种植体植入的基础，需有一定的宽度与高度。部分类型颌骨缺损可采用人工植骨的方式创造种植条件。</a:t>
                </a:r>
                <a:endParaRPr lang="en-US" altLang="zh-CN" sz="2800" dirty="0">
                  <a:solidFill>
                    <a:schemeClr val="accent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83CEDE0-49DF-CC87-90AD-BF53E8C80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99781" y="5085184"/>
                <a:ext cx="125354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47919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5F4FCDD-69CF-A17D-BFE1-88CC59BA05FC}"/>
              </a:ext>
            </a:extLst>
          </p:cNvPr>
          <p:cNvGrpSpPr/>
          <p:nvPr/>
        </p:nvGrpSpPr>
        <p:grpSpPr>
          <a:xfrm>
            <a:off x="4587452" y="1632719"/>
            <a:ext cx="6480720" cy="4288903"/>
            <a:chOff x="4824536" y="1729368"/>
            <a:chExt cx="6480720" cy="4288903"/>
          </a:xfrm>
        </p:grpSpPr>
        <p:sp>
          <p:nvSpPr>
            <p:cNvPr id="4" name="文本框 52">
              <a:extLst>
                <a:ext uri="{FF2B5EF4-FFF2-40B4-BE49-F238E27FC236}">
                  <a16:creationId xmlns:a16="http://schemas.microsoft.com/office/drawing/2014/main" id="{063EF397-063E-2EA0-E520-0BB7A74C2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4536" y="1729368"/>
              <a:ext cx="6480720" cy="1601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 algn="l"/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严格按照医嘱用药(一般需要术后口服抗生素3-5天;止疼药1-2天)。</a:t>
              </a:r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51B3D09C-E380-2260-6A62-6B8B10C2C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00056" y="3573016"/>
              <a:ext cx="4561184" cy="2445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423F274-7E1D-ED27-5F87-439A3A5F8D29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563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D6298B-8274-9A4E-E9BE-0E372DB8BAE0}"/>
              </a:ext>
            </a:extLst>
          </p:cNvPr>
          <p:cNvGrpSpPr/>
          <p:nvPr/>
        </p:nvGrpSpPr>
        <p:grpSpPr>
          <a:xfrm>
            <a:off x="4871864" y="1689967"/>
            <a:ext cx="6225356" cy="4069041"/>
            <a:chOff x="4623172" y="1274740"/>
            <a:chExt cx="6225356" cy="4069041"/>
          </a:xfrm>
        </p:grpSpPr>
        <p:sp>
          <p:nvSpPr>
            <p:cNvPr id="2" name="文本框 52">
              <a:extLst>
                <a:ext uri="{FF2B5EF4-FFF2-40B4-BE49-F238E27FC236}">
                  <a16:creationId xmlns:a16="http://schemas.microsoft.com/office/drawing/2014/main" id="{50D75308-D2E2-4F02-A20D-CB0A2A33A5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6402" y="1534769"/>
              <a:ext cx="3922126" cy="16282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 algn="l"/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手术</a:t>
              </a: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24h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后即可刷牙。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刷牙时注意避免刺激手术部位，注意口腔卫生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47FEF1A-03F0-CB35-7AF8-72745B12A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546" t="8358" r="4409" b="4267"/>
            <a:stretch/>
          </p:blipFill>
          <p:spPr>
            <a:xfrm>
              <a:off x="4623172" y="1274740"/>
              <a:ext cx="2016225" cy="19822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EA51CF0-BE88-ECF7-8B09-FAA4D65E5299}"/>
                </a:ext>
              </a:extLst>
            </p:cNvPr>
            <p:cNvPicPr/>
            <p:nvPr/>
          </p:nvPicPr>
          <p:blipFill rotWithShape="1">
            <a:blip r:embed="rId3" cstate="print"/>
            <a:srcRect l="16783" t="4574" r="15865" b="10853"/>
            <a:stretch/>
          </p:blipFill>
          <p:spPr>
            <a:xfrm>
              <a:off x="4628639" y="3420879"/>
              <a:ext cx="2039957" cy="19229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52">
              <a:extLst>
                <a:ext uri="{FF2B5EF4-FFF2-40B4-BE49-F238E27FC236}">
                  <a16:creationId xmlns:a16="http://schemas.microsoft.com/office/drawing/2014/main" id="{D1A8235E-3F05-BBAB-20B9-5F17D5A57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6402" y="3590242"/>
              <a:ext cx="3798532" cy="15841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 algn="l"/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请用漱口液含漱3-7天，每天3-4次，饭后漱口，睡前漱口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。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CF6BAEC-CE1A-FFD3-BA93-FD779F784821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76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3756788" y="3890917"/>
                  <a:ext cx="4649556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3756789" y="3871697"/>
                  <a:ext cx="4649558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3756792" y="3905366"/>
                  <a:ext cx="4649557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E2AF515-58A9-6694-64C0-4FFAB96F561A}"/>
              </a:ext>
            </a:extLst>
          </p:cNvPr>
          <p:cNvGrpSpPr/>
          <p:nvPr/>
        </p:nvGrpSpPr>
        <p:grpSpPr>
          <a:xfrm>
            <a:off x="4511824" y="2160094"/>
            <a:ext cx="6895596" cy="3000528"/>
            <a:chOff x="4528996" y="2134573"/>
            <a:chExt cx="6895596" cy="3000528"/>
          </a:xfrm>
        </p:grpSpPr>
        <p:sp>
          <p:nvSpPr>
            <p:cNvPr id="4" name="文本框 52">
              <a:extLst>
                <a:ext uri="{FF2B5EF4-FFF2-40B4-BE49-F238E27FC236}">
                  <a16:creationId xmlns:a16="http://schemas.microsoft.com/office/drawing/2014/main" id="{355B595D-0DB2-E22F-3FB1-DC3FE4156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224" y="2134573"/>
              <a:ext cx="4104273" cy="14409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上颌后牙区</a:t>
              </a:r>
              <a:r>
                <a:rPr sz="2800" dirty="0" err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术后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一个月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尽量避免打喷嚏、</a:t>
              </a:r>
              <a:r>
                <a:rPr sz="2800" dirty="0" err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禁止擤鼻涕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避免坐飞机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DD89658-AD60-14E2-9666-2D06C65183CC}"/>
                </a:ext>
              </a:extLst>
            </p:cNvPr>
            <p:cNvGrpSpPr/>
            <p:nvPr/>
          </p:nvGrpSpPr>
          <p:grpSpPr>
            <a:xfrm>
              <a:off x="4528996" y="2333918"/>
              <a:ext cx="2485500" cy="2332470"/>
              <a:chOff x="8132123" y="3741775"/>
              <a:chExt cx="2880321" cy="274955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EE0BEF9-F14A-82E9-7C66-2B066186CA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4238" r="10994"/>
              <a:stretch/>
            </p:blipFill>
            <p:spPr>
              <a:xfrm>
                <a:off x="8132123" y="3741775"/>
                <a:ext cx="2880321" cy="2749550"/>
              </a:xfrm>
              <a:prstGeom prst="rect">
                <a:avLst/>
              </a:prstGeom>
            </p:spPr>
          </p:pic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6CB0BDC7-0221-C9F6-E9BC-D1AFB2B84615}"/>
                  </a:ext>
                </a:extLst>
              </p:cNvPr>
              <p:cNvSpPr/>
              <p:nvPr/>
            </p:nvSpPr>
            <p:spPr>
              <a:xfrm>
                <a:off x="10040336" y="3788458"/>
                <a:ext cx="972108" cy="342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52">
              <a:extLst>
                <a:ext uri="{FF2B5EF4-FFF2-40B4-BE49-F238E27FC236}">
                  <a16:creationId xmlns:a16="http://schemas.microsoft.com/office/drawing/2014/main" id="{886E9B86-2543-5E6E-48C0-540B27CD7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224" y="3694171"/>
              <a:ext cx="4304368" cy="14409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上颌后牙区术后患者如有</a:t>
              </a:r>
              <a:r>
                <a:rPr sz="2800" dirty="0" err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鼻出血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sz="2800" dirty="0" err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头痛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sz="2800" dirty="0" err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流涕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等现象请及时就诊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788F3B0-FC50-61DE-CEFE-3CA032FCB77F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71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929D768-FB6F-51D3-5BC6-2E205314BF40}"/>
              </a:ext>
            </a:extLst>
          </p:cNvPr>
          <p:cNvGrpSpPr/>
          <p:nvPr/>
        </p:nvGrpSpPr>
        <p:grpSpPr>
          <a:xfrm>
            <a:off x="4551447" y="1866668"/>
            <a:ext cx="6552729" cy="3227190"/>
            <a:chOff x="4727848" y="1510250"/>
            <a:chExt cx="6552729" cy="3227190"/>
          </a:xfrm>
        </p:grpSpPr>
        <p:sp>
          <p:nvSpPr>
            <p:cNvPr id="2" name="文本框 52">
              <a:extLst>
                <a:ext uri="{FF2B5EF4-FFF2-40B4-BE49-F238E27FC236}">
                  <a16:creationId xmlns:a16="http://schemas.microsoft.com/office/drawing/2014/main" id="{4CAF7750-49DB-05ED-2A5B-6A8D48CB8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7848" y="1510250"/>
              <a:ext cx="4205322" cy="15841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 algn="l"/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请勿用手术区牙齿咀嚼食物直至安放牙冠后正常使用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B6A445-F805-9B8D-53F7-8BBC5B75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22955" r="8196"/>
            <a:stretch/>
          </p:blipFill>
          <p:spPr>
            <a:xfrm>
              <a:off x="8832304" y="1722435"/>
              <a:ext cx="2448273" cy="2355850"/>
            </a:xfrm>
            <a:prstGeom prst="rect">
              <a:avLst/>
            </a:prstGeom>
          </p:spPr>
        </p:pic>
        <p:sp>
          <p:nvSpPr>
            <p:cNvPr id="6" name="文本框 52">
              <a:extLst>
                <a:ext uri="{FF2B5EF4-FFF2-40B4-BE49-F238E27FC236}">
                  <a16:creationId xmlns:a16="http://schemas.microsoft.com/office/drawing/2014/main" id="{2DA347E6-2CD0-ECCE-2357-AC616139F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7848" y="3131053"/>
              <a:ext cx="4104456" cy="16063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 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勿反复牵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拉</a:t>
              </a:r>
              <a:r>
                <a:rPr sz="28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口唇，尽量少说话，不要用舌头舔或用手摸伤口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098CCD6-EE5E-D034-7B72-3003636FBF0A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757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1DB88CB-7BE4-C5FB-25E0-9A3A6FBC7539}"/>
              </a:ext>
            </a:extLst>
          </p:cNvPr>
          <p:cNvGrpSpPr/>
          <p:nvPr/>
        </p:nvGrpSpPr>
        <p:grpSpPr>
          <a:xfrm>
            <a:off x="4875484" y="1556792"/>
            <a:ext cx="5904656" cy="4758223"/>
            <a:chOff x="5015880" y="1253099"/>
            <a:chExt cx="5904656" cy="475822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AE0D5C3-3066-D9F3-07E7-A5970A7E9E4A}"/>
                </a:ext>
              </a:extLst>
            </p:cNvPr>
            <p:cNvGrpSpPr/>
            <p:nvPr/>
          </p:nvGrpSpPr>
          <p:grpSpPr>
            <a:xfrm>
              <a:off x="5015880" y="1253099"/>
              <a:ext cx="5904656" cy="2107267"/>
              <a:chOff x="4592547" y="1844824"/>
              <a:chExt cx="3672408" cy="3715406"/>
            </a:xfrm>
          </p:grpSpPr>
          <p:sp>
            <p:nvSpPr>
              <p:cNvPr id="9" name="文本框 52">
                <a:extLst>
                  <a:ext uri="{FF2B5EF4-FFF2-40B4-BE49-F238E27FC236}">
                    <a16:creationId xmlns:a16="http://schemas.microsoft.com/office/drawing/2014/main" id="{1B921AEE-C553-2BD1-E808-A8EAC70B42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2547" y="1844824"/>
                <a:ext cx="2808481" cy="99219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noAutofit/>
              </a:bodyPr>
              <a:lstStyle/>
              <a:p>
                <a:r>
                  <a:rPr lang="en-US" altLang="zh-CN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• </a:t>
                </a:r>
                <a:r>
                  <a:rPr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术后</a:t>
                </a:r>
                <a:r>
                  <a:rPr 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周</a:t>
                </a:r>
                <a:r>
                  <a:rPr sz="2800" dirty="0" err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拆线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文本框 52">
                <a:extLst>
                  <a:ext uri="{FF2B5EF4-FFF2-40B4-BE49-F238E27FC236}">
                    <a16:creationId xmlns:a16="http://schemas.microsoft.com/office/drawing/2014/main" id="{27B207E0-3AB2-8ADE-25A4-9FA40B41E4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2547" y="3223844"/>
                <a:ext cx="3672408" cy="23363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noAutofit/>
              </a:bodyPr>
              <a:lstStyle/>
              <a:p>
                <a:r>
                  <a:rPr lang="en-US" altLang="zh-CN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• 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全部周期约</a:t>
                </a:r>
                <a:r>
                  <a:rPr lang="en-US" altLang="zh-CN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4-6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个月，共就诊</a:t>
                </a:r>
                <a:r>
                  <a:rPr lang="en-US" altLang="zh-CN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5-6</a:t>
                </a:r>
                <a:r>
                  <a:rPr lang="zh-CN" altLang="en-US" sz="2800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次。</a:t>
                </a:r>
                <a:endParaRPr lang="en-US" altLang="zh-CN" sz="2800" u="sng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u="sng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*</a:t>
                </a:r>
                <a:r>
                  <a:rPr lang="zh-CN" altLang="en-US" sz="2800" u="sng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若术中需人工植骨则周期更长。</a:t>
                </a:r>
              </a:p>
              <a:p>
                <a:endParaRPr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5" name="Picture 2" descr="https://img2.baidu.com/it/u=919177017,3668781124&amp;fm=253&amp;fmt=auto&amp;app=138&amp;f=JPEG?w=610&amp;h=454">
              <a:extLst>
                <a:ext uri="{FF2B5EF4-FFF2-40B4-BE49-F238E27FC236}">
                  <a16:creationId xmlns:a16="http://schemas.microsoft.com/office/drawing/2014/main" id="{0D94733D-022B-8C8D-93A7-251F812CB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92144" y="3473997"/>
              <a:ext cx="3409180" cy="2537325"/>
            </a:xfrm>
            <a:prstGeom prst="rect">
              <a:avLst/>
            </a:prstGeom>
            <a:noFill/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6925BE5-059B-664D-1906-721122FB59FA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449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974B1C-2024-9E18-DD12-F860ED989ED6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4681" y="-4042"/>
            <a:ext cx="3540482" cy="6862042"/>
            <a:chOff x="-24681" y="-4042"/>
            <a:chExt cx="354048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E8CB91-D6A0-26D0-33C9-7256964528B7}"/>
                </a:ext>
              </a:extLst>
            </p:cNvPr>
            <p:cNvGrpSpPr/>
            <p:nvPr/>
          </p:nvGrpSpPr>
          <p:grpSpPr>
            <a:xfrm>
              <a:off x="-20862" y="2348880"/>
              <a:ext cx="3536663" cy="2250143"/>
              <a:chOff x="1131186" y="2781024"/>
              <a:chExt cx="3536663" cy="176687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F21892A-EE5B-82AB-5210-85F478B6B7B5}"/>
                  </a:ext>
                </a:extLst>
              </p:cNvPr>
              <p:cNvGrpSpPr/>
              <p:nvPr/>
            </p:nvGrpSpPr>
            <p:grpSpPr>
              <a:xfrm>
                <a:off x="1131186" y="2781024"/>
                <a:ext cx="3536662" cy="466278"/>
                <a:chOff x="3559993" y="3830219"/>
                <a:chExt cx="4964397" cy="545503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6643EA0-13F8-9866-A032-BABF83A409B2}"/>
                    </a:ext>
                  </a:extLst>
                </p:cNvPr>
                <p:cNvSpPr/>
                <p:nvPr/>
              </p:nvSpPr>
              <p:spPr>
                <a:xfrm>
                  <a:off x="3559993" y="3830219"/>
                  <a:ext cx="4964397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6B08455-5552-61FD-01AA-480CC63F8D71}"/>
                    </a:ext>
                  </a:extLst>
                </p:cNvPr>
                <p:cNvSpPr txBox="1"/>
                <p:nvPr/>
              </p:nvSpPr>
              <p:spPr>
                <a:xfrm>
                  <a:off x="4363252" y="3890917"/>
                  <a:ext cx="3365343" cy="4241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手术前注意事项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EFF8896-29BA-E436-0EB2-19C748B125A3}"/>
                  </a:ext>
                </a:extLst>
              </p:cNvPr>
              <p:cNvGrpSpPr/>
              <p:nvPr/>
            </p:nvGrpSpPr>
            <p:grpSpPr>
              <a:xfrm>
                <a:off x="1131186" y="3436277"/>
                <a:ext cx="3536663" cy="466279"/>
                <a:chOff x="3559994" y="3857607"/>
                <a:chExt cx="4964400" cy="545503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1A03CB1-4817-7E3E-1650-0EC6CF1A37A8}"/>
                    </a:ext>
                  </a:extLst>
                </p:cNvPr>
                <p:cNvSpPr/>
                <p:nvPr/>
              </p:nvSpPr>
              <p:spPr>
                <a:xfrm>
                  <a:off x="3559994" y="3857607"/>
                  <a:ext cx="4964400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D16E692-7371-B785-CA1F-829A6A1E8CE7}"/>
                    </a:ext>
                  </a:extLst>
                </p:cNvPr>
                <p:cNvSpPr txBox="1"/>
                <p:nvPr/>
              </p:nvSpPr>
              <p:spPr>
                <a:xfrm>
                  <a:off x="4301192" y="3871697"/>
                  <a:ext cx="3374606" cy="4241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手术中注意事项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4C8C1BB-4873-1422-990D-1BA250869C9A}"/>
                  </a:ext>
                </a:extLst>
              </p:cNvPr>
              <p:cNvGrpSpPr/>
              <p:nvPr/>
            </p:nvGrpSpPr>
            <p:grpSpPr>
              <a:xfrm>
                <a:off x="1131186" y="4081617"/>
                <a:ext cx="3536663" cy="466279"/>
                <a:chOff x="3559997" y="3850314"/>
                <a:chExt cx="4964399" cy="545503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8022EE9-5C8A-0A3A-FF96-5DAF084BBCEB}"/>
                    </a:ext>
                  </a:extLst>
                </p:cNvPr>
                <p:cNvSpPr/>
                <p:nvPr/>
              </p:nvSpPr>
              <p:spPr>
                <a:xfrm>
                  <a:off x="3559997" y="3850314"/>
                  <a:ext cx="4964399" cy="5455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B79B27A-67DC-247D-7CB4-3AB101C556A4}"/>
                    </a:ext>
                  </a:extLst>
                </p:cNvPr>
                <p:cNvSpPr txBox="1"/>
                <p:nvPr/>
              </p:nvSpPr>
              <p:spPr>
                <a:xfrm>
                  <a:off x="4278187" y="3905366"/>
                  <a:ext cx="3420621" cy="4241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手术后注意事项</a:t>
                  </a:r>
                  <a:endParaRPr lang="en-US" altLang="zh-CN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5A3C54C-7204-BB67-F115-E705F53E49C9}"/>
              </a:ext>
            </a:extLst>
          </p:cNvPr>
          <p:cNvGrpSpPr/>
          <p:nvPr/>
        </p:nvGrpSpPr>
        <p:grpSpPr>
          <a:xfrm>
            <a:off x="5667572" y="1916832"/>
            <a:ext cx="4320480" cy="3851007"/>
            <a:chOff x="5667572" y="1556792"/>
            <a:chExt cx="4320480" cy="3851007"/>
          </a:xfrm>
        </p:grpSpPr>
        <p:sp>
          <p:nvSpPr>
            <p:cNvPr id="2" name="文本框 52">
              <a:extLst>
                <a:ext uri="{FF2B5EF4-FFF2-40B4-BE49-F238E27FC236}">
                  <a16:creationId xmlns:a16="http://schemas.microsoft.com/office/drawing/2014/main" id="{E70DDBD4-AA64-68A8-908D-60E9B3467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7572" y="1556792"/>
              <a:ext cx="4320480" cy="6553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32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r>
                <a:rPr sz="3200" dirty="0" err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如感不适请随时就诊</a:t>
              </a:r>
              <a:r>
                <a:rPr lang="zh-CN" altLang="en-US" sz="32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C78DD7F-6A5F-0544-21E4-5D297EE78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4902" y="2722472"/>
              <a:ext cx="3305820" cy="2685327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D31ED1F-F83E-1C12-22DC-F84682ADF167}"/>
              </a:ext>
            </a:extLst>
          </p:cNvPr>
          <p:cNvSpPr txBox="1"/>
          <p:nvPr/>
        </p:nvSpPr>
        <p:spPr>
          <a:xfrm>
            <a:off x="6609378" y="245943"/>
            <a:ext cx="2436868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手术后注意事项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7759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79F927A-815D-F0AB-9260-AE21E830E501}"/>
              </a:ext>
            </a:extLst>
          </p:cNvPr>
          <p:cNvGrpSpPr/>
          <p:nvPr/>
        </p:nvGrpSpPr>
        <p:grpSpPr>
          <a:xfrm>
            <a:off x="0" y="2096852"/>
            <a:ext cx="12192000" cy="2664296"/>
            <a:chOff x="0" y="2096852"/>
            <a:chExt cx="12192000" cy="266429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B544840-E231-9928-7D08-ACF97FA8BC00}"/>
                </a:ext>
              </a:extLst>
            </p:cNvPr>
            <p:cNvSpPr/>
            <p:nvPr/>
          </p:nvSpPr>
          <p:spPr>
            <a:xfrm>
              <a:off x="0" y="2096852"/>
              <a:ext cx="12192000" cy="2664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1" name="图片 110"/>
            <p:cNvPicPr/>
            <p:nvPr/>
          </p:nvPicPr>
          <p:blipFill rotWithShape="1">
            <a:blip r:embed="rId2" cstate="print"/>
            <a:srcRect t="27229" b="33921"/>
            <a:stretch/>
          </p:blipFill>
          <p:spPr>
            <a:xfrm>
              <a:off x="1583668" y="2096852"/>
              <a:ext cx="9024664" cy="266429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578AFA-FF7E-A275-CD16-10A320A3B856}"/>
              </a:ext>
            </a:extLst>
          </p:cNvPr>
          <p:cNvSpPr txBox="1"/>
          <p:nvPr/>
        </p:nvSpPr>
        <p:spPr>
          <a:xfrm>
            <a:off x="5519936" y="1484784"/>
            <a:ext cx="5652628" cy="255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种植牙可以获得与天然牙功能、结构以及美观效果十分相似的修复效果，已经成为越来越多缺牙患者的首选修复方式。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7EC3BC-C9BE-FFDF-FB4E-CFA83AA0F4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3514"/>
            <a:ext cx="5832648" cy="437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166FEDD-45FD-A4E2-2BF6-AB327EA08A0C}"/>
              </a:ext>
            </a:extLst>
          </p:cNvPr>
          <p:cNvSpPr/>
          <p:nvPr/>
        </p:nvSpPr>
        <p:spPr>
          <a:xfrm>
            <a:off x="0" y="2492896"/>
            <a:ext cx="12192000" cy="18722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1A3266-73C5-0454-B9DD-FCF9E4FEB5B2}"/>
              </a:ext>
            </a:extLst>
          </p:cNvPr>
          <p:cNvSpPr txBox="1"/>
          <p:nvPr/>
        </p:nvSpPr>
        <p:spPr>
          <a:xfrm>
            <a:off x="3557718" y="2967335"/>
            <a:ext cx="507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种植牙就诊流程</a:t>
            </a:r>
          </a:p>
        </p:txBody>
      </p:sp>
    </p:spTree>
    <p:extLst>
      <p:ext uri="{BB962C8B-B14F-4D97-AF65-F5344CB8AC3E}">
        <p14:creationId xmlns:p14="http://schemas.microsoft.com/office/powerpoint/2010/main" val="2235402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5B42019-5E33-DE65-A95E-661F8263438F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8D7C1975-58E4-F675-8E89-5960BDDF4728}"/>
              </a:ext>
            </a:extLst>
          </p:cNvPr>
          <p:cNvGrpSpPr/>
          <p:nvPr/>
        </p:nvGrpSpPr>
        <p:grpSpPr>
          <a:xfrm>
            <a:off x="4871864" y="1497403"/>
            <a:ext cx="6082181" cy="4759262"/>
            <a:chOff x="4799856" y="1139501"/>
            <a:chExt cx="6082181" cy="4759262"/>
          </a:xfrm>
        </p:grpSpPr>
        <p:sp>
          <p:nvSpPr>
            <p:cNvPr id="73" name="文本框 52">
              <a:extLst>
                <a:ext uri="{FF2B5EF4-FFF2-40B4-BE49-F238E27FC236}">
                  <a16:creationId xmlns:a16="http://schemas.microsoft.com/office/drawing/2014/main" id="{D64012A8-071F-D977-61AB-998475B87E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7621" y="1681391"/>
              <a:ext cx="3744416" cy="16561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如您有缺失牙，并有种植意愿，请选择口腔种植诊室挂号问诊。</a:t>
              </a:r>
            </a:p>
          </p:txBody>
        </p:sp>
        <p:sp>
          <p:nvSpPr>
            <p:cNvPr id="74" name="文本框 52">
              <a:extLst>
                <a:ext uri="{FF2B5EF4-FFF2-40B4-BE49-F238E27FC236}">
                  <a16:creationId xmlns:a16="http://schemas.microsoft.com/office/drawing/2014/main" id="{931B4F58-A1ED-78D0-39D0-114DD9283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7621" y="3934496"/>
              <a:ext cx="3744416" cy="15257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首先需要进行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口腔检查</a:t>
              </a: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同时必须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拍摄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CBCT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查看牙槽骨情况。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75" name="图片 74" descr="微信截图_20240508223915">
              <a:extLst>
                <a:ext uri="{FF2B5EF4-FFF2-40B4-BE49-F238E27FC236}">
                  <a16:creationId xmlns:a16="http://schemas.microsoft.com/office/drawing/2014/main" id="{A8DBE026-6916-5112-7FBF-DB5173742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28982"/>
            <a:stretch/>
          </p:blipFill>
          <p:spPr>
            <a:xfrm>
              <a:off x="4799856" y="1139501"/>
              <a:ext cx="1941758" cy="2291246"/>
            </a:xfrm>
            <a:prstGeom prst="rect">
              <a:avLst/>
            </a:prstGeom>
          </p:spPr>
        </p:pic>
        <p:pic>
          <p:nvPicPr>
            <p:cNvPr id="76" name="图片 75" descr="u=4290219545,3920016522&amp;fm=193">
              <a:extLst>
                <a:ext uri="{FF2B5EF4-FFF2-40B4-BE49-F238E27FC236}">
                  <a16:creationId xmlns:a16="http://schemas.microsoft.com/office/drawing/2014/main" id="{036E20CF-7770-89CC-FE79-A4EE5843D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b="4290"/>
            <a:stretch/>
          </p:blipFill>
          <p:spPr>
            <a:xfrm>
              <a:off x="4799856" y="3620247"/>
              <a:ext cx="1941523" cy="2278516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D4477A-A507-DF55-069D-09D9E9265D2E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7E8B910-7D05-2399-27BC-6CD3755FCF2B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78D72E4-1A6B-0A36-6A84-566048B67728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1F4A84C0-98BD-99A0-2CFD-D22881C9C15F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3EC22D0-7B3F-371E-32F1-13F917E5F6FC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D36BE52A-0BB4-B4EC-6DBF-AAAB26665EAD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5554CB41-B588-A884-9B4E-8EE494B3B74B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D59FC8F0-8AD6-8B5A-5804-DAEC1D57D8D0}"/>
                      </a:ext>
                    </a:extLst>
                  </p:cNvPr>
                  <p:cNvSpPr txBox="1"/>
                  <p:nvPr/>
                </p:nvSpPr>
                <p:spPr>
                  <a:xfrm>
                    <a:off x="4511611" y="3297321"/>
                    <a:ext cx="312655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7B17F6E0-0D0F-7A00-764A-6818F9AA4B09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51985D08-B898-22AE-DC53-D1D3F945CA3A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8559F49C-B790-28A2-2475-7CD453240212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351" y="3296294"/>
                    <a:ext cx="315557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AA496B2F-3DBA-6F1F-2B6A-A56BAD7CC298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94026267-DD2E-F227-424E-41A46C827592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8E484EBB-506F-0E94-FEAF-AABDACA3000A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22" y="3308462"/>
                    <a:ext cx="3604138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65CE1BE1-4E03-64E5-758C-FEEF583157F9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233E8FF4-D91D-F428-E2EF-2FB09FAFEB0C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rgbClr val="FF85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046B25F-9169-81BB-9A70-D788C1C15A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48617" y="3269560"/>
                    <a:ext cx="225255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57333F97-2680-8A8F-57D1-C7335C7FD33D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C4918843-9FA7-D342-55DA-3AE860115F4E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D3F6559E-F399-45E3-D530-2E8A5C936BA8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08" y="3320256"/>
                    <a:ext cx="2751271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323AD82E-4087-C939-E7C4-9A1F166F20E2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6E7CCF14-68E3-BB92-BBB9-84019D3E52E7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E1621C06-5777-E668-57EB-473E84746854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530" y="3324910"/>
                    <a:ext cx="283039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B4D40C-4450-E5F2-D444-81CCDD2F2B22}"/>
                  </a:ext>
                </a:extLst>
              </p:cNvPr>
              <p:cNvSpPr txBox="1"/>
              <p:nvPr/>
            </p:nvSpPr>
            <p:spPr>
              <a:xfrm>
                <a:off x="1106791" y="4191640"/>
                <a:ext cx="3132723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DFF60C1C-AF95-1339-5647-1777C860CDBA}"/>
              </a:ext>
            </a:extLst>
          </p:cNvPr>
          <p:cNvSpPr txBox="1"/>
          <p:nvPr/>
        </p:nvSpPr>
        <p:spPr>
          <a:xfrm>
            <a:off x="7025446" y="214159"/>
            <a:ext cx="1604732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术前检查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04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022C48A8-8D98-EE06-6F16-C78DBE608EC2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937C98-0BDF-76DD-87B3-A32F8E7FDC16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E8CB91-D6A0-26D0-33C9-7256964528B7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9D529AA-EBDC-8E46-ED5C-5BA3FA58FB08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F21892A-EE5B-82AB-5210-85F478B6B7B5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6643EA0-13F8-9866-A032-BABF83A409B2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6B08455-5552-61FD-01AA-480CC63F8D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11611" y="3297321"/>
                    <a:ext cx="312655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6EFF8896-29BA-E436-0EB2-19C748B125A3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03CB1-4817-7E3E-1650-0EC6CF1A37A8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D16E692-7371-B785-CA1F-829A6A1E8CE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351" y="3296294"/>
                    <a:ext cx="315557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4C8C1BB-4873-1422-990D-1BA250869C9A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78022EE9-5C8A-0A3A-FF96-5DAF084BBCEB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B79B27A-67DC-247D-7CB4-3AB101C556A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22" y="3308462"/>
                    <a:ext cx="3604138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BD8EC0A4-02EA-14C8-3090-A01FBE784F30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10CFB24-59D2-0292-8BCD-677BA91287F9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rgbClr val="FF85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EC8DF8B-952A-F223-C1B0-FAFA109D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4948617" y="3269560"/>
                    <a:ext cx="225255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8BFC393-58E4-319F-7633-00704BE07C62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690AB391-F19F-2CB7-B0F0-30A876ACCB05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2784A19-6A57-2C69-A489-78AFD1504870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08" y="3320256"/>
                    <a:ext cx="2751271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F57D72F4-6BC8-8CA5-73F9-11A1DBC299FE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B8C8C1B4-D096-149F-7BD4-DB96CF99037A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26A7B70-2927-DA56-6A0C-6802D583E6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530" y="3324910"/>
                    <a:ext cx="283039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6158845-7407-E0C9-292F-139B7296F44B}"/>
                  </a:ext>
                </a:extLst>
              </p:cNvPr>
              <p:cNvSpPr txBox="1"/>
              <p:nvPr/>
            </p:nvSpPr>
            <p:spPr>
              <a:xfrm>
                <a:off x="1106791" y="4191640"/>
                <a:ext cx="3132723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89F7A43-FFD9-EA76-D325-8337F9A07793}"/>
              </a:ext>
            </a:extLst>
          </p:cNvPr>
          <p:cNvGrpSpPr/>
          <p:nvPr/>
        </p:nvGrpSpPr>
        <p:grpSpPr>
          <a:xfrm>
            <a:off x="4089617" y="530460"/>
            <a:ext cx="8258043" cy="6676551"/>
            <a:chOff x="4533756" y="701655"/>
            <a:chExt cx="8258043" cy="6676551"/>
          </a:xfrm>
        </p:grpSpPr>
        <p:sp>
          <p:nvSpPr>
            <p:cNvPr id="2" name="文本框 52">
              <a:extLst>
                <a:ext uri="{FF2B5EF4-FFF2-40B4-BE49-F238E27FC236}">
                  <a16:creationId xmlns:a16="http://schemas.microsoft.com/office/drawing/2014/main" id="{D0D8909C-360C-D962-5DA2-ADBAD91222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3756" y="701655"/>
              <a:ext cx="7486836" cy="50316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若您有：</a:t>
              </a:r>
              <a:endParaRPr lang="en-US" altLang="zh-CN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r>
                <a:rPr lang="zh-CN" altLang="en-US" sz="2800" u="sng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全身系统性疾病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zh-CN" altLang="en-US" sz="24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如高血压、糖尿病、心脏病等）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r>
                <a:rPr lang="zh-CN" altLang="en-US" sz="2800" u="sng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传染性疾病</a:t>
              </a:r>
              <a:r>
                <a:rPr lang="zh-CN" altLang="en-US" sz="24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（如乙肝、丙肝等）</a:t>
              </a:r>
              <a:endParaRPr lang="en-US" altLang="zh-CN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r>
                <a:rPr lang="zh-CN" altLang="en-US" sz="2800" u="sng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手术、外伤史</a:t>
              </a: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r>
                <a:rPr lang="zh-CN" altLang="en-US" sz="2800" u="sng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放疗、化疗史</a:t>
              </a: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r>
                <a:rPr lang="zh-CN" altLang="en-US" sz="2800" u="sng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特殊药物使用史</a:t>
              </a:r>
              <a:r>
                <a:rPr lang="en-US" altLang="zh-CN" sz="24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24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如抗凝药物阿司匹林等、抗骨质疏松双磷酸盐类药物等</a:t>
              </a:r>
              <a:r>
                <a:rPr lang="en-US" altLang="zh-CN" sz="24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•</a:t>
              </a:r>
              <a:r>
                <a:rPr lang="zh-CN" altLang="en-US" sz="2800" u="sng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药物过敏史</a:t>
              </a:r>
              <a:r>
                <a:rPr lang="en-US" altLang="zh-CN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……</a:t>
              </a:r>
              <a:endPara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文本框 52">
              <a:extLst>
                <a:ext uri="{FF2B5EF4-FFF2-40B4-BE49-F238E27FC236}">
                  <a16:creationId xmlns:a16="http://schemas.microsoft.com/office/drawing/2014/main" id="{42C3BE27-D7EB-08C1-16CA-61D39CEEB9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5152" y="5920167"/>
              <a:ext cx="4438653" cy="7763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r>
                <a:rPr lang="zh-CN" altLang="en-US" sz="40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一定要</a:t>
              </a:r>
              <a:r>
                <a:rPr lang="zh-CN" altLang="en-US" sz="4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告知医生！</a:t>
              </a:r>
              <a:endPara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67F6CA-F0CC-6C24-6D96-43DAC9D82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435" y="3790842"/>
              <a:ext cx="3587364" cy="3587364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174A9E2-C561-7F3F-7F8C-043A4C625A7B}"/>
              </a:ext>
            </a:extLst>
          </p:cNvPr>
          <p:cNvSpPr txBox="1"/>
          <p:nvPr/>
        </p:nvSpPr>
        <p:spPr>
          <a:xfrm>
            <a:off x="7025446" y="214159"/>
            <a:ext cx="1604732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术前检查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955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60A355-2713-4A55-B798-F451A5888967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937C98-0BDF-76DD-87B3-A32F8E7FDC16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E8CB91-D6A0-26D0-33C9-7256964528B7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9D529AA-EBDC-8E46-ED5C-5BA3FA58FB08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F21892A-EE5B-82AB-5210-85F478B6B7B5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6643EA0-13F8-9866-A032-BABF83A409B2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6B08455-5552-61FD-01AA-480CC63F8D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11611" y="3297321"/>
                    <a:ext cx="312655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6EFF8896-29BA-E436-0EB2-19C748B125A3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03CB1-4817-7E3E-1650-0EC6CF1A37A8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D16E692-7371-B785-CA1F-829A6A1E8CE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351" y="3296294"/>
                    <a:ext cx="315557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4C8C1BB-4873-1422-990D-1BA250869C9A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78022EE9-5C8A-0A3A-FF96-5DAF084BBCEB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B79B27A-67DC-247D-7CB4-3AB101C556A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22" y="3308462"/>
                    <a:ext cx="3604138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BD8EC0A4-02EA-14C8-3090-A01FBE784F30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10CFB24-59D2-0292-8BCD-677BA91287F9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rgbClr val="FF85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EC8DF8B-952A-F223-C1B0-FAFA109D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4948617" y="3269560"/>
                    <a:ext cx="225255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8BFC393-58E4-319F-7633-00704BE07C62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690AB391-F19F-2CB7-B0F0-30A876ACCB05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2784A19-6A57-2C69-A489-78AFD1504870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08" y="3320256"/>
                    <a:ext cx="2751271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F57D72F4-6BC8-8CA5-73F9-11A1DBC299FE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B8C8C1B4-D096-149F-7BD4-DB96CF99037A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26A7B70-2927-DA56-6A0C-6802D583E6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530" y="3324910"/>
                    <a:ext cx="283039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6158845-7407-E0C9-292F-139B7296F44B}"/>
                  </a:ext>
                </a:extLst>
              </p:cNvPr>
              <p:cNvSpPr txBox="1"/>
              <p:nvPr/>
            </p:nvSpPr>
            <p:spPr>
              <a:xfrm>
                <a:off x="1106791" y="4191640"/>
                <a:ext cx="3132723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3EF39DC-848A-C6F4-A2D0-4879DEFEC39A}"/>
              </a:ext>
            </a:extLst>
          </p:cNvPr>
          <p:cNvGrpSpPr/>
          <p:nvPr/>
        </p:nvGrpSpPr>
        <p:grpSpPr>
          <a:xfrm>
            <a:off x="4727848" y="2371756"/>
            <a:ext cx="6761478" cy="2548890"/>
            <a:chOff x="4780044" y="2179943"/>
            <a:chExt cx="6761478" cy="254889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41B6FC5-4657-497B-A515-48BCC732C58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0044" y="2179943"/>
              <a:ext cx="3216275" cy="25488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文本框 52">
              <a:extLst>
                <a:ext uri="{FF2B5EF4-FFF2-40B4-BE49-F238E27FC236}">
                  <a16:creationId xmlns:a16="http://schemas.microsoft.com/office/drawing/2014/main" id="{E29FEB9F-FBA1-8AEF-744A-0B1800FB2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7146" y="2762308"/>
              <a:ext cx="3384376" cy="132934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术前还需完善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血常规、血糖等检查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C5B0475-81BB-29C1-E7A7-B6FE539B13E1}"/>
              </a:ext>
            </a:extLst>
          </p:cNvPr>
          <p:cNvSpPr txBox="1"/>
          <p:nvPr/>
        </p:nvSpPr>
        <p:spPr>
          <a:xfrm>
            <a:off x="7025446" y="214159"/>
            <a:ext cx="1604732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术前检查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432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1B223F9-C77C-12CA-8F76-4D85F1F3F051}"/>
              </a:ext>
            </a:extLst>
          </p:cNvPr>
          <p:cNvSpPr/>
          <p:nvPr/>
        </p:nvSpPr>
        <p:spPr>
          <a:xfrm>
            <a:off x="3798986" y="116633"/>
            <a:ext cx="8057653" cy="662473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4A9B57-A169-98FC-3CE8-72A914178EAB}"/>
              </a:ext>
            </a:extLst>
          </p:cNvPr>
          <p:cNvGrpSpPr/>
          <p:nvPr/>
        </p:nvGrpSpPr>
        <p:grpSpPr>
          <a:xfrm>
            <a:off x="-25711" y="-4042"/>
            <a:ext cx="3537692" cy="6862042"/>
            <a:chOff x="-25711" y="-4042"/>
            <a:chExt cx="3537692" cy="68620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5C5B94-B754-E35D-D81B-16F46774E59F}"/>
                </a:ext>
              </a:extLst>
            </p:cNvPr>
            <p:cNvSpPr/>
            <p:nvPr/>
          </p:nvSpPr>
          <p:spPr>
            <a:xfrm rot="5400000">
              <a:off x="-1687371" y="1658648"/>
              <a:ext cx="6862042" cy="35366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937C98-0BDF-76DD-87B3-A32F8E7FDC16}"/>
                </a:ext>
              </a:extLst>
            </p:cNvPr>
            <p:cNvGrpSpPr/>
            <p:nvPr/>
          </p:nvGrpSpPr>
          <p:grpSpPr>
            <a:xfrm>
              <a:off x="-25711" y="861656"/>
              <a:ext cx="3537692" cy="5569472"/>
              <a:chOff x="817728" y="1543455"/>
              <a:chExt cx="3537692" cy="437329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FE8CB91-D6A0-26D0-33C9-7256964528B7}"/>
                  </a:ext>
                </a:extLst>
              </p:cNvPr>
              <p:cNvGrpSpPr/>
              <p:nvPr/>
            </p:nvGrpSpPr>
            <p:grpSpPr>
              <a:xfrm>
                <a:off x="817728" y="1543455"/>
                <a:ext cx="3537692" cy="4373296"/>
                <a:chOff x="1126337" y="1613216"/>
                <a:chExt cx="3537692" cy="4373296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D9D529AA-EBDC-8E46-ED5C-5BA3FA58FB08}"/>
                    </a:ext>
                  </a:extLst>
                </p:cNvPr>
                <p:cNvSpPr/>
                <p:nvPr/>
              </p:nvSpPr>
              <p:spPr>
                <a:xfrm>
                  <a:off x="1127364" y="4226979"/>
                  <a:ext cx="3536665" cy="44748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75000"/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F21892A-EE5B-82AB-5210-85F478B6B7B5}"/>
                    </a:ext>
                  </a:extLst>
                </p:cNvPr>
                <p:cNvGrpSpPr/>
                <p:nvPr/>
              </p:nvGrpSpPr>
              <p:grpSpPr>
                <a:xfrm>
                  <a:off x="1127364" y="2270809"/>
                  <a:ext cx="3536662" cy="466278"/>
                  <a:chOff x="3554628" y="3233314"/>
                  <a:chExt cx="4964397" cy="545503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6643EA0-13F8-9866-A032-BABF83A409B2}"/>
                      </a:ext>
                    </a:extLst>
                  </p:cNvPr>
                  <p:cNvSpPr/>
                  <p:nvPr/>
                </p:nvSpPr>
                <p:spPr>
                  <a:xfrm>
                    <a:off x="3554628" y="3233314"/>
                    <a:ext cx="4964397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solidFill>
                      <a:srgbClr val="FF85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6B08455-5552-61FD-01AA-480CC63F8D71}"/>
                      </a:ext>
                    </a:extLst>
                  </p:cNvPr>
                  <p:cNvSpPr txBox="1"/>
                  <p:nvPr/>
                </p:nvSpPr>
                <p:spPr>
                  <a:xfrm>
                    <a:off x="4511611" y="3297321"/>
                    <a:ext cx="3126553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制定治疗计划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6EFF8896-29BA-E436-0EB2-19C748B125A3}"/>
                    </a:ext>
                  </a:extLst>
                </p:cNvPr>
                <p:cNvGrpSpPr/>
                <p:nvPr/>
              </p:nvGrpSpPr>
              <p:grpSpPr>
                <a:xfrm>
                  <a:off x="1127364" y="2926062"/>
                  <a:ext cx="3536663" cy="466279"/>
                  <a:chOff x="3554629" y="3260704"/>
                  <a:chExt cx="4964400" cy="545503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1A03CB1-4817-7E3E-1650-0EC6CF1A37A8}"/>
                      </a:ext>
                    </a:extLst>
                  </p:cNvPr>
                  <p:cNvSpPr/>
                  <p:nvPr/>
                </p:nvSpPr>
                <p:spPr>
                  <a:xfrm>
                    <a:off x="3554629" y="3260704"/>
                    <a:ext cx="4964400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3D16E692-7371-B785-CA1F-829A6A1E8CE7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351" y="3296294"/>
                    <a:ext cx="315557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种植一期手术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E4C8C1BB-4873-1422-990D-1BA250869C9A}"/>
                    </a:ext>
                  </a:extLst>
                </p:cNvPr>
                <p:cNvGrpSpPr/>
                <p:nvPr/>
              </p:nvGrpSpPr>
              <p:grpSpPr>
                <a:xfrm>
                  <a:off x="1127364" y="3571401"/>
                  <a:ext cx="3536663" cy="466279"/>
                  <a:chOff x="3554632" y="3253409"/>
                  <a:chExt cx="4964399" cy="545503"/>
                </a:xfrm>
              </p:grpSpPr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78022EE9-5C8A-0A3A-FF96-5DAF084BBCEB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53409"/>
                    <a:ext cx="4964399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B79B27A-67DC-247D-7CB4-3AB101C556A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2822" y="3308462"/>
                    <a:ext cx="3604138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种植二期手术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BD8EC0A4-02EA-14C8-3090-A01FBE784F30}"/>
                    </a:ext>
                  </a:extLst>
                </p:cNvPr>
                <p:cNvGrpSpPr/>
                <p:nvPr/>
              </p:nvGrpSpPr>
              <p:grpSpPr>
                <a:xfrm>
                  <a:off x="1127364" y="1613216"/>
                  <a:ext cx="3536662" cy="466279"/>
                  <a:chOff x="3554633" y="3234235"/>
                  <a:chExt cx="4964398" cy="54550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10CFB24-59D2-0292-8BCD-677BA91287F9}"/>
                      </a:ext>
                    </a:extLst>
                  </p:cNvPr>
                  <p:cNvSpPr/>
                  <p:nvPr/>
                </p:nvSpPr>
                <p:spPr>
                  <a:xfrm>
                    <a:off x="3554633" y="3234235"/>
                    <a:ext cx="4964398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EC8DF8B-952A-F223-C1B0-FAFA109D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4948617" y="3269560"/>
                    <a:ext cx="225255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术前检查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48BFC393-58E4-319F-7633-00704BE07C62}"/>
                    </a:ext>
                  </a:extLst>
                </p:cNvPr>
                <p:cNvGrpSpPr/>
                <p:nvPr/>
              </p:nvGrpSpPr>
              <p:grpSpPr>
                <a:xfrm>
                  <a:off x="1127363" y="4864216"/>
                  <a:ext cx="3536665" cy="466279"/>
                  <a:chOff x="3554632" y="3271999"/>
                  <a:chExt cx="4964402" cy="545503"/>
                </a:xfrm>
              </p:grpSpPr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690AB391-F19F-2CB7-B0F0-30A876ACCB05}"/>
                      </a:ext>
                    </a:extLst>
                  </p:cNvPr>
                  <p:cNvSpPr/>
                  <p:nvPr/>
                </p:nvSpPr>
                <p:spPr>
                  <a:xfrm>
                    <a:off x="3554632" y="3271999"/>
                    <a:ext cx="496440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2784A19-6A57-2C69-A489-78AFD1504870}"/>
                      </a:ext>
                    </a:extLst>
                  </p:cNvPr>
                  <p:cNvSpPr txBox="1"/>
                  <p:nvPr/>
                </p:nvSpPr>
                <p:spPr>
                  <a:xfrm>
                    <a:off x="4782008" y="3320256"/>
                    <a:ext cx="2751271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佩戴修复体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F57D72F4-6BC8-8CA5-73F9-11A1DBC299FE}"/>
                    </a:ext>
                  </a:extLst>
                </p:cNvPr>
                <p:cNvGrpSpPr/>
                <p:nvPr/>
              </p:nvGrpSpPr>
              <p:grpSpPr>
                <a:xfrm>
                  <a:off x="1126337" y="5520234"/>
                  <a:ext cx="3536665" cy="466278"/>
                  <a:chOff x="3582698" y="3278391"/>
                  <a:chExt cx="3143742" cy="545503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B8C8C1B4-D096-149F-7BD4-DB96CF99037A}"/>
                      </a:ext>
                    </a:extLst>
                  </p:cNvPr>
                  <p:cNvSpPr/>
                  <p:nvPr/>
                </p:nvSpPr>
                <p:spPr>
                  <a:xfrm>
                    <a:off x="3582698" y="3278391"/>
                    <a:ext cx="3143742" cy="54550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75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75000"/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26A7B70-2927-DA56-6A0C-6802D583E6EA}"/>
                      </a:ext>
                    </a:extLst>
                  </p:cNvPr>
                  <p:cNvSpPr txBox="1"/>
                  <p:nvPr/>
                </p:nvSpPr>
                <p:spPr>
                  <a:xfrm>
                    <a:off x="3821530" y="3324910"/>
                    <a:ext cx="2830396" cy="424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定期复查与长期维护</a:t>
                    </a:r>
                    <a:endParaRPr lang="en-US" altLang="zh-CN" sz="24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6158845-7407-E0C9-292F-139B7296F44B}"/>
                  </a:ext>
                </a:extLst>
              </p:cNvPr>
              <p:cNvSpPr txBox="1"/>
              <p:nvPr/>
            </p:nvSpPr>
            <p:spPr>
              <a:xfrm>
                <a:off x="1106791" y="4191640"/>
                <a:ext cx="3132723" cy="362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扫描口腔数字化模型</a:t>
                </a:r>
                <a:endParaRPr lang="en-US" altLang="zh-CN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948158-AB30-E7FB-FB48-CE5F05E689BD}"/>
              </a:ext>
            </a:extLst>
          </p:cNvPr>
          <p:cNvGrpSpPr/>
          <p:nvPr/>
        </p:nvGrpSpPr>
        <p:grpSpPr>
          <a:xfrm>
            <a:off x="4287781" y="1646845"/>
            <a:ext cx="7640867" cy="3998711"/>
            <a:chOff x="4499574" y="1989970"/>
            <a:chExt cx="7640867" cy="2751354"/>
          </a:xfrm>
        </p:grpSpPr>
        <p:pic>
          <p:nvPicPr>
            <p:cNvPr id="7" name="图片 6" descr="70040362454">
              <a:extLst>
                <a:ext uri="{FF2B5EF4-FFF2-40B4-BE49-F238E27FC236}">
                  <a16:creationId xmlns:a16="http://schemas.microsoft.com/office/drawing/2014/main" id="{1B15793A-1D25-4A69-C27E-4C613C3F2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7070" t="2682" r="5819" b="6493"/>
            <a:stretch/>
          </p:blipFill>
          <p:spPr>
            <a:xfrm>
              <a:off x="4499574" y="2450352"/>
              <a:ext cx="2658931" cy="1946008"/>
            </a:xfrm>
            <a:prstGeom prst="rect">
              <a:avLst/>
            </a:prstGeom>
          </p:spPr>
        </p:pic>
        <p:sp>
          <p:nvSpPr>
            <p:cNvPr id="8" name="文本框 52">
              <a:extLst>
                <a:ext uri="{FF2B5EF4-FFF2-40B4-BE49-F238E27FC236}">
                  <a16:creationId xmlns:a16="http://schemas.microsoft.com/office/drawing/2014/main" id="{496D8775-5D30-726F-F320-726B4C5632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4999" y="1989970"/>
              <a:ext cx="4725442" cy="27513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医生会根据您的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全身情况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口腔情况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，结合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CBCT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影像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进行综合评估。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制定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个性化治疗方案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2"/>
                  </a:solidFill>
                  <a:latin typeface="Britannic Bold" panose="020B0903060703020204" pitchFamily="34" charset="0"/>
                  <a:ea typeface="微软雅黑" panose="020B0503020204020204" pitchFamily="34" charset="-122"/>
                </a:rPr>
                <a:t>• </a:t>
              </a: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与您详细沟通治疗流程、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费用、风险及远期效果。</a:t>
              </a:r>
              <a:endPara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B0657C-4BC9-24BA-E544-4258E60294CB}"/>
              </a:ext>
            </a:extLst>
          </p:cNvPr>
          <p:cNvSpPr txBox="1"/>
          <p:nvPr/>
        </p:nvSpPr>
        <p:spPr>
          <a:xfrm>
            <a:off x="6714126" y="218549"/>
            <a:ext cx="2227372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制定治疗计划</a:t>
            </a:r>
            <a:endParaRPr lang="en-US" altLang="zh-CN" sz="2400" b="1" dirty="0">
              <a:solidFill>
                <a:schemeClr val="tx2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5231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EyZWZjNzRmNjA1NGNkMzc0ZjVhZmIzYTIwYjE3Zm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1584</Words>
  <Application>Microsoft Office PowerPoint</Application>
  <PresentationFormat>宽屏</PresentationFormat>
  <Paragraphs>263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黑体</vt:lpstr>
      <vt:lpstr>楷体</vt:lpstr>
      <vt:lpstr>宋体</vt:lpstr>
      <vt:lpstr>Arial</vt:lpstr>
      <vt:lpstr>Britannic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大侠素材铺</Manager>
  <Company>大侠素材铺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2019年终总结PPT</dc:title>
  <dc:creator>999</dc:creator>
  <dc:description>熊猫办公</dc:description>
  <cp:lastModifiedBy>Panda Chu</cp:lastModifiedBy>
  <cp:revision>2120</cp:revision>
  <dcterms:created xsi:type="dcterms:W3CDTF">2019-01-17T10:00:00Z</dcterms:created>
  <dcterms:modified xsi:type="dcterms:W3CDTF">2024-05-22T15:15:35Z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F209BC687F0940418C88F6733D53B0B2_12</vt:lpwstr>
  </property>
</Properties>
</file>